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62" r:id="rId3"/>
    <p:sldId id="264" r:id="rId4"/>
    <p:sldId id="259" r:id="rId5"/>
    <p:sldId id="339" r:id="rId6"/>
    <p:sldId id="261" r:id="rId7"/>
    <p:sldId id="342" r:id="rId8"/>
    <p:sldId id="343" r:id="rId9"/>
    <p:sldId id="322" r:id="rId10"/>
    <p:sldId id="485" r:id="rId11"/>
    <p:sldId id="486" r:id="rId12"/>
    <p:sldId id="487" r:id="rId13"/>
    <p:sldId id="488" r:id="rId14"/>
    <p:sldId id="489" r:id="rId15"/>
    <p:sldId id="490" r:id="rId16"/>
    <p:sldId id="491" r:id="rId17"/>
    <p:sldId id="492" r:id="rId18"/>
    <p:sldId id="493" r:id="rId19"/>
    <p:sldId id="494" r:id="rId20"/>
    <p:sldId id="468" r:id="rId21"/>
    <p:sldId id="469" r:id="rId22"/>
    <p:sldId id="470" r:id="rId23"/>
    <p:sldId id="471" r:id="rId24"/>
    <p:sldId id="324" r:id="rId25"/>
    <p:sldId id="495" r:id="rId26"/>
    <p:sldId id="496" r:id="rId27"/>
    <p:sldId id="497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481" r:id="rId46"/>
    <p:sldId id="482" r:id="rId47"/>
    <p:sldId id="483" r:id="rId48"/>
    <p:sldId id="484" r:id="rId49"/>
    <p:sldId id="326" r:id="rId50"/>
    <p:sldId id="368" r:id="rId51"/>
    <p:sldId id="424" r:id="rId52"/>
    <p:sldId id="425" r:id="rId53"/>
    <p:sldId id="349" r:id="rId54"/>
    <p:sldId id="426" r:id="rId55"/>
    <p:sldId id="375" r:id="rId56"/>
    <p:sldId id="344" r:id="rId57"/>
    <p:sldId id="466" r:id="rId58"/>
    <p:sldId id="467" r:id="rId59"/>
    <p:sldId id="337" r:id="rId60"/>
    <p:sldId id="346" r:id="rId61"/>
    <p:sldId id="338" r:id="rId62"/>
  </p:sldIdLst>
  <p:sldSz cx="12192000" cy="6858000"/>
  <p:notesSz cx="6858000" cy="9144000"/>
  <p:embeddedFontLst>
    <p:embeddedFont>
      <p:font typeface="jf open 粉圓 1.1" panose="02020500000000000000" charset="-120"/>
      <p:regular r:id="rId65"/>
    </p:embeddedFont>
    <p:embeddedFont>
      <p:font typeface="Bahnschrift SemiBold SemiConden" panose="020B0502040204020203" pitchFamily="34" charset="0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Dubai Medium" panose="020B0603030403030204" pitchFamily="34" charset="-78"/>
      <p:regular r:id="rId73"/>
    </p:embeddedFont>
    <p:embeddedFont>
      <p:font typeface="MS UI Gothic" panose="020B0600070205080204" pitchFamily="34" charset="-128"/>
      <p:regular r:id="rId74"/>
    </p:embeddedFont>
    <p:embeddedFont>
      <p:font typeface="微軟正黑體" panose="020B0604030504040204" pitchFamily="34" charset="-120"/>
      <p:regular r:id="rId75"/>
      <p:bold r:id="rId76"/>
    </p:embeddedFont>
    <p:embeddedFont>
      <p:font typeface="微軟正黑體" panose="020B0604030504040204" pitchFamily="34" charset="-120"/>
      <p:regular r:id="rId75"/>
      <p:bold r:id="rId76"/>
    </p:embeddedFont>
    <p:embeddedFont>
      <p:font typeface="標楷體" panose="03000509000000000000" pitchFamily="65" charset="-120"/>
      <p:regular r:id="rId7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yiang Su" initials="YS" lastIdx="1" clrIdx="0">
    <p:extLst>
      <p:ext uri="{19B8F6BF-5375-455C-9EA6-DF929625EA0E}">
        <p15:presenceInfo xmlns:p15="http://schemas.microsoft.com/office/powerpoint/2012/main" userId="32c76e52056cb9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36"/>
    <a:srgbClr val="00602B"/>
    <a:srgbClr val="004F8A"/>
    <a:srgbClr val="FF0000"/>
    <a:srgbClr val="D60093"/>
    <a:srgbClr val="A40000"/>
    <a:srgbClr val="30A5FB"/>
    <a:srgbClr val="33ACFF"/>
    <a:srgbClr val="C40087"/>
    <a:srgbClr val="F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4" autoAdjust="0"/>
    <p:restoredTop sz="88090" autoAdjust="0"/>
  </p:normalViewPr>
  <p:slideViewPr>
    <p:cSldViewPr snapToGrid="0">
      <p:cViewPr varScale="1">
        <p:scale>
          <a:sx n="101" d="100"/>
          <a:sy n="101" d="100"/>
        </p:scale>
        <p:origin x="101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22C1D9E-5C9D-4F28-92DB-7250D644B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A0275C4-8B24-4CA5-A014-B9086992C5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D449F-9FAB-4C48-921E-FA2CEC244E32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75A669-7EC1-407A-B6B2-6DF3A55B4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2D3A94-7DFE-4641-86CB-9DCF2D7015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22F3-D475-4422-BB90-88E071EC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029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33193-CEEC-45DF-9CDD-F340EEE6CA1C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37985-B456-4E55-A509-C187787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0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2009 </a:t>
            </a:r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Pranav Mistry </a:t>
            </a:r>
            <a:r>
              <a:rPr lang="zh-TW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明泊霖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7985-B456-4E55-A509-C187787F338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20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89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891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保留我們需要的前景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862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549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接下來由我介紹遷移學習的方式，首先我們指訓練像素分類器，固定其他網路層參數，但是效果非常不理想。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因此我們多訓練所有小</a:t>
            </a:r>
            <a:r>
              <a:rPr lang="en-US" altLang="zh-TW" dirty="0"/>
              <a:t>U</a:t>
            </a:r>
            <a:r>
              <a:rPr lang="zh-TW" altLang="en-US" dirty="0"/>
              <a:t>中的</a:t>
            </a:r>
            <a:r>
              <a:rPr lang="en-US" altLang="zh-TW" dirty="0"/>
              <a:t>decoder</a:t>
            </a:r>
            <a:r>
              <a:rPr lang="zh-TW" altLang="en-US" dirty="0"/>
              <a:t>，至於為什麼不訓練</a:t>
            </a:r>
            <a:r>
              <a:rPr lang="en-US" altLang="zh-TW" dirty="0"/>
              <a:t>encode</a:t>
            </a:r>
            <a:r>
              <a:rPr lang="zh-TW" altLang="en-US" dirty="0"/>
              <a:t>呢</a:t>
            </a:r>
            <a:r>
              <a:rPr lang="en-US" altLang="zh-TW" dirty="0"/>
              <a:t>?</a:t>
            </a:r>
            <a:r>
              <a:rPr lang="zh-TW" altLang="en-US" dirty="0"/>
              <a:t>為了不破壞預訓練模型提取重要特徵的參數</a:t>
            </a:r>
            <a:endParaRPr lang="en-US" altLang="zh-TW" dirty="0"/>
          </a:p>
        </p:txBody>
      </p:sp>
      <p:sp>
        <p:nvSpPr>
          <p:cNvPr id="140" name="Google Shape;14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875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以這張測試結果為例，預訓練模型生成結果在腳踏車後輪下半部沒有正確抓出輪框，而在我們遷移學習後的結果輪廓略為明顯</a:t>
            </a:r>
            <a:endParaRPr dirty="0"/>
          </a:p>
        </p:txBody>
      </p:sp>
      <p:sp>
        <p:nvSpPr>
          <p:cNvPr id="207" name="Google Shape;20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404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另一個例子中，預訓練模型的結果，左上方選手的頭部沒有被正確的抓出來，而我們的訓練結果清楚的抓出來了</a:t>
            </a:r>
            <a:endParaRPr dirty="0"/>
          </a:p>
        </p:txBody>
      </p:sp>
      <p:sp>
        <p:nvSpPr>
          <p:cNvPr id="225" name="Google Shape;22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5661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最後的去背效果，在物體重疊和背景顏色相近的情況下也能確實的抓出物件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以上是</a:t>
            </a:r>
            <a:r>
              <a:rPr lang="en-US" altLang="zh-TW" dirty="0"/>
              <a:t>AI</a:t>
            </a:r>
            <a:r>
              <a:rPr lang="zh-TW" altLang="en-US" dirty="0"/>
              <a:t>去背的成果，接下來由柏鈞同學介紹</a:t>
            </a:r>
            <a:r>
              <a:rPr lang="en-US" altLang="zh-TW" dirty="0"/>
              <a:t>AI</a:t>
            </a:r>
            <a:r>
              <a:rPr lang="zh-TW" altLang="en-US" dirty="0"/>
              <a:t>合成模型</a:t>
            </a:r>
            <a:endParaRPr lang="en-US" altLang="zh-TW" dirty="0"/>
          </a:p>
        </p:txBody>
      </p:sp>
      <p:sp>
        <p:nvSpPr>
          <p:cNvPr id="225" name="Google Shape;22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922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最左邊是真實圖像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中間是輸入網路用的不和諧圖像</a:t>
            </a:r>
            <a:endParaRPr lang="en-US" altLang="zh-TW" dirty="0"/>
          </a:p>
          <a:p>
            <a:r>
              <a:rPr lang="zh-TW" altLang="en-US" dirty="0"/>
              <a:t>因為看起來很像剪貼過後的圖，後面我們會統稱這種圖像為剪貼圖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最右邊是經過</a:t>
            </a:r>
            <a:r>
              <a:rPr lang="en-US" altLang="zh-TW" dirty="0" err="1"/>
              <a:t>DoveNet</a:t>
            </a:r>
            <a:r>
              <a:rPr lang="zh-TW" altLang="en-US" dirty="0"/>
              <a:t>生成後的合成圖</a:t>
            </a:r>
            <a:endParaRPr lang="en-US" altLang="zh-TW" dirty="0"/>
          </a:p>
          <a:p>
            <a:r>
              <a:rPr lang="zh-TW" altLang="en-US" dirty="0"/>
              <a:t>能看到經過</a:t>
            </a:r>
            <a:r>
              <a:rPr lang="en-US" altLang="zh-TW" dirty="0" err="1"/>
              <a:t>DoveNet</a:t>
            </a:r>
            <a:r>
              <a:rPr lang="zh-TW" altLang="en-US" dirty="0"/>
              <a:t>生成後的合成圖跟真實圖像有非常接近的成像內容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459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論文念論文全名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br>
              <a:rPr lang="en-US" altLang="zh-TW" sz="1200" baseline="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200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而</a:t>
            </a:r>
            <a:r>
              <a:rPr lang="en-US" altLang="zh-TW" sz="1200" baseline="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DoveNet</a:t>
            </a:r>
            <a:r>
              <a:rPr lang="zh-TW" altLang="en-US" sz="1200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的取名由來就是從</a:t>
            </a:r>
            <a:r>
              <a:rPr lang="en-US" altLang="zh-TW" sz="1200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Domain</a:t>
            </a:r>
            <a:r>
              <a:rPr lang="zh-TW" altLang="en-US" sz="1200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1200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Verification</a:t>
            </a: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因為其主要技術就是用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Domain</a:t>
            </a:r>
            <a:r>
              <a:rPr lang="en-US" altLang="zh-TW" sz="1200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 Verification</a:t>
            </a:r>
            <a:r>
              <a:rPr lang="zh-TW" altLang="en-US" sz="1200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來辨識前後景是否歸屬於同一個值域中</a:t>
            </a:r>
            <a:endParaRPr lang="en-US" altLang="zh-TW" sz="1200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研討會念全名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Vision and Pattern Recognition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這個研討會正是目前在電腦科學領域中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排名最好的學術研討會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因此這篇論文的內容也是獲得學術界的高度認可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br>
              <a:rPr lang="en-US" altLang="zh-TW" sz="1200" baseline="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2009 </a:t>
            </a:r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Pranav Mistry </a:t>
            </a:r>
            <a:r>
              <a:rPr lang="zh-TW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明泊霖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7985-B456-4E55-A509-C187787F338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508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此篇論文的核心技術是使用生成對抗網路 </a:t>
            </a:r>
            <a:r>
              <a:rPr lang="en-US" altLang="zh-TW" dirty="0"/>
              <a:t>GAN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</a:t>
            </a:r>
            <a:r>
              <a:rPr lang="en-US" altLang="zh-TW" dirty="0"/>
              <a:t>GAN</a:t>
            </a:r>
            <a:r>
              <a:rPr lang="zh-TW" altLang="en-US" dirty="0"/>
              <a:t>中會需要辨識器跟生成器的部分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這篇論文中的辨識器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可以認為他是一個判別圖像真實性的鑑賞家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他的主要判別角度是從 圖像的真偽度 跟 圖像的前後景呈現方式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從這兩個層面去做圖像真實性的判斷依據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而生成器則是一個專門偽造真實圖像的偽造家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目的是為了突破鑑賞家的防線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舊</a:t>
            </a:r>
            <a:r>
              <a:rPr lang="en-US" altLang="zh-TW" dirty="0"/>
              <a:t>)--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辨識器的部分，這篇論文給予兩個任務，驗證圖像的真偽 與 驗證圖像的前後景是不是為同一個</a:t>
            </a:r>
            <a:r>
              <a:rPr lang="en-US" altLang="zh-TW" dirty="0"/>
              <a:t>domain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生成器的部分，就是要從辨識派的回饋，逐步修正自己的生成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這邊的生成器框架是</a:t>
            </a:r>
            <a:r>
              <a:rPr lang="zh-TW" altLang="en-US" baseline="0" dirty="0"/>
              <a:t> 用</a:t>
            </a:r>
            <a:r>
              <a:rPr lang="en-US" altLang="zh-TW" dirty="0" err="1"/>
              <a:t>UNet</a:t>
            </a:r>
            <a:r>
              <a:rPr lang="zh-TW" altLang="en-US" dirty="0"/>
              <a:t> 搭配 </a:t>
            </a:r>
            <a:r>
              <a:rPr lang="en-US" altLang="zh-TW" dirty="0"/>
              <a:t>Attention</a:t>
            </a:r>
            <a:r>
              <a:rPr lang="en-US" altLang="zh-TW" baseline="0" dirty="0"/>
              <a:t> block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730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首先我們先要初步訓練鑑賞家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讓鑑賞家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對於真實圖像都會評價為高分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對剪貼圖像都會評價為低分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藉此訓練鑑賞家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對於這兩種圖像有一個初步認識跟評估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舊</a:t>
            </a:r>
            <a:r>
              <a:rPr lang="en-US" altLang="zh-TW" dirty="0"/>
              <a:t>)--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首先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我們先使用真實圖像跟剪貼圖像來訓練辨識器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讓真實圖像經過這兩個辨識器都獲得高分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讓剪貼圖像經過這兩個辨識器都獲得低分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讓辨識器學習到怎樣的輸入圖才是可以獲得好的評價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當辨識器有一定的好壞判定水準時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就固定辨識器參數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轉而訓練生成器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876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在鑑賞家訓練完後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我們接著訓練偽造家生成偽造的真實圖像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來突破鑑賞家的防線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這邊偽造家會使用剪貼圖跟對應前景位置的</a:t>
            </a:r>
            <a:r>
              <a:rPr lang="en-US" altLang="zh-TW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mask</a:t>
            </a: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來偽造真實圖像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當偽造的真實圖像有能力突破鑑賞家防線時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再進一步訓練鑑賞家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舊</a:t>
            </a:r>
            <a:r>
              <a:rPr lang="en-US" altLang="zh-TW" dirty="0"/>
              <a:t>)--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而在使用生成器時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我們需要給他一個剪貼圖像與前景貼上後對應位置的</a:t>
            </a:r>
            <a:r>
              <a:rPr lang="en-US" altLang="zh-TW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mask</a:t>
            </a: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生成網路才能藉由</a:t>
            </a:r>
            <a:r>
              <a:rPr lang="en-US" altLang="zh-TW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mask</a:t>
            </a: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範圍去和諧前景跟後景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這邊為了訓練生成器參數</a:t>
            </a:r>
            <a:endParaRPr lang="en-US" altLang="zh-TW" sz="12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我們得固定住辨識器參數</a:t>
            </a: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持續優化生成器參數</a:t>
            </a: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直到生成器生成出的合成圖，有很高機率能被識別器判別為真實圖像</a:t>
            </a: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再返回去訓練辨識器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803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而這一次鑑賞家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會開始學到目前偽造家做出來的東西都是假的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當鑑賞家開始辨識的夠多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變得更嚴格的時候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就轉成訓練偽造家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經過如此反覆的交互訓練後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讓偽造家跟鑑賞家的能力都有明顯的提升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最終訓練出我們要的偽造家，來生成與真實圖像相符的合成圖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舊</a:t>
            </a:r>
            <a:r>
              <a:rPr lang="en-US" altLang="zh-TW" dirty="0"/>
              <a:t>)--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此時固定生成器參數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改成持續優化識別器參數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將生成器生成的圖都辨識為否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當辨識器辨識生成器生成結果為假圖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能力有一定的提高時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再返回訓練生成器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藉由如此持續交互影響訓練後</a:t>
            </a:r>
            <a:br>
              <a:rPr lang="en-US" altLang="zh-TW" dirty="0"/>
            </a:br>
            <a:r>
              <a:rPr lang="zh-TW" altLang="en-US" dirty="0"/>
              <a:t>讓辨識器跟生成器都能有良好的表現</a:t>
            </a:r>
            <a:br>
              <a:rPr lang="en-US" altLang="zh-TW" dirty="0"/>
            </a:br>
            <a:r>
              <a:rPr lang="zh-TW" altLang="en-US" dirty="0"/>
              <a:t>最終生成器就能產生出與真實圖像相符的合成圖</a:t>
            </a:r>
            <a:endParaRPr lang="en-US" altLang="zh-TW" dirty="0"/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274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左邊是圖像真實性的判別框架介紹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這邊是藉由卷積加上分類器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讓輸入圖像被判別為是真實還是剪貼圖像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右邊是前後景是否相同</a:t>
            </a:r>
            <a:r>
              <a:rPr lang="en-US" altLang="zh-TW" dirty="0"/>
              <a:t>Domain</a:t>
            </a:r>
            <a:r>
              <a:rPr lang="zh-TW" altLang="en-US" dirty="0"/>
              <a:t>的判別框架介紹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這邊是輸入前景跟後景的成對圖像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藉由卷積後獲得 前景特徵 跟 後景特徵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最後讓這兩個特徵進行內積來看兩者的距離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當內積距離越近，代表前後景越可能落在同一個</a:t>
            </a:r>
            <a:r>
              <a:rPr lang="en-US" altLang="zh-TW" dirty="0"/>
              <a:t>Domain</a:t>
            </a:r>
            <a:r>
              <a:rPr lang="zh-TW" altLang="en-US" dirty="0"/>
              <a:t>中，</a:t>
            </a:r>
            <a:r>
              <a:rPr lang="en-US" altLang="zh-TW" dirty="0" err="1"/>
              <a:t>Dv</a:t>
            </a:r>
            <a:r>
              <a:rPr lang="en-US" altLang="zh-TW" dirty="0"/>
              <a:t>(I M)</a:t>
            </a:r>
            <a:r>
              <a:rPr lang="zh-TW" altLang="en-US" dirty="0"/>
              <a:t>數值就會越大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反之，當內積距離越遠，代表前後景越不可能落在同一個</a:t>
            </a:r>
            <a:r>
              <a:rPr lang="en-US" altLang="zh-TW" dirty="0"/>
              <a:t>Domain</a:t>
            </a:r>
            <a:r>
              <a:rPr lang="zh-TW" altLang="en-US" dirty="0"/>
              <a:t>中，</a:t>
            </a:r>
            <a:r>
              <a:rPr lang="en-US" altLang="zh-TW" dirty="0" err="1"/>
              <a:t>Dv</a:t>
            </a:r>
            <a:r>
              <a:rPr lang="en-US" altLang="zh-TW" dirty="0"/>
              <a:t>(</a:t>
            </a:r>
            <a:r>
              <a:rPr lang="en-US" altLang="zh-TW" dirty="0" err="1"/>
              <a:t>Ihead</a:t>
            </a:r>
            <a:r>
              <a:rPr lang="en-US" altLang="zh-TW" dirty="0"/>
              <a:t> M)</a:t>
            </a:r>
            <a:r>
              <a:rPr lang="zh-TW" altLang="en-US" dirty="0"/>
              <a:t>數值就會越大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舊</a:t>
            </a:r>
            <a:r>
              <a:rPr lang="en-US" altLang="zh-TW" dirty="0"/>
              <a:t>)--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圖左解釋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左邊是判斷圖像真實性的辨識器 這裡簡稱</a:t>
            </a:r>
            <a:r>
              <a:rPr lang="en-US" altLang="zh-TW" dirty="0"/>
              <a:t>Dg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其網路架構是七層的特徵卷積層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搭配全連接層去評估其為真實圖還是剪貼圖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這邊輸入端可以是 真實圖像或是剪貼圖像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輸入圖像後，會產生兩個評分結果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一個是評論其為真實圖像的分數 </a:t>
            </a:r>
            <a:r>
              <a:rPr lang="en-US" altLang="zh-TW" dirty="0"/>
              <a:t>Dg(I)</a:t>
            </a:r>
            <a:r>
              <a:rPr lang="zh-TW" altLang="en-US" dirty="0"/>
              <a:t>，一個是評論其為剪貼圖像的分數 </a:t>
            </a:r>
            <a:r>
              <a:rPr lang="en-US" altLang="zh-TW" dirty="0"/>
              <a:t>Dg(I</a:t>
            </a:r>
            <a:r>
              <a:rPr lang="zh-TW" altLang="en-US" dirty="0"/>
              <a:t> </a:t>
            </a:r>
            <a:r>
              <a:rPr lang="en-US" altLang="zh-TW" dirty="0"/>
              <a:t>head)</a:t>
            </a:r>
            <a:br>
              <a:rPr lang="en-US" altLang="zh-TW" dirty="0"/>
            </a:br>
            <a:r>
              <a:rPr lang="zh-TW" altLang="en-US" dirty="0"/>
              <a:t>藉由呈現結果，來判斷輸入圖像是比較偏向哪種可能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圖右解釋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右邊是判斷前景跟後景是不是同個</a:t>
            </a:r>
            <a:r>
              <a:rPr lang="en-US" altLang="zh-TW" dirty="0"/>
              <a:t>domain</a:t>
            </a:r>
            <a:r>
              <a:rPr lang="zh-TW" altLang="en-US" dirty="0"/>
              <a:t>的辨識器 這裡簡稱</a:t>
            </a:r>
            <a:r>
              <a:rPr lang="en-US" altLang="zh-TW" dirty="0" err="1"/>
              <a:t>Dv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其網路架構也是七層的特徵卷積層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輸入端可以 真實圖像的 前景 跟 後景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或是 剪貼圖像的 前景 跟 後景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當輸入端輸入一對前後景圖像後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Dv</a:t>
            </a:r>
            <a:r>
              <a:rPr lang="zh-TW" altLang="en-US" dirty="0"/>
              <a:t>會產生對應的特徵向量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分別是 圖像的 前景特徵 跟 後景特徵</a:t>
            </a:r>
            <a:br>
              <a:rPr lang="en-US" altLang="zh-TW" dirty="0"/>
            </a:b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藉由內積計算前後景特徵向量距離</a:t>
            </a:r>
            <a:br>
              <a:rPr lang="en-US" altLang="zh-TW" dirty="0"/>
            </a:br>
            <a:r>
              <a:rPr lang="zh-TW" altLang="en-US" dirty="0"/>
              <a:t>當內積後距離越近，代表前後景特徵向量距離越靠近，越有可能落在同一個</a:t>
            </a:r>
            <a:r>
              <a:rPr lang="en-US" altLang="zh-TW" dirty="0"/>
              <a:t>domain</a:t>
            </a:r>
            <a:r>
              <a:rPr lang="zh-TW" altLang="en-US" dirty="0"/>
              <a:t>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亦表示該圖前後景更為和諧，認為是實際圖像的 </a:t>
            </a:r>
            <a:r>
              <a:rPr lang="en-US" altLang="zh-TW" dirty="0" err="1"/>
              <a:t>Dv</a:t>
            </a:r>
            <a:r>
              <a:rPr lang="en-US" altLang="zh-TW" dirty="0"/>
              <a:t>(I,M)</a:t>
            </a:r>
            <a:r>
              <a:rPr lang="zh-TW" altLang="en-US" dirty="0"/>
              <a:t>數值就會越高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反之內積後距離越越遠，認為是剪貼圖像的 </a:t>
            </a:r>
            <a:r>
              <a:rPr lang="en-US" altLang="zh-TW" dirty="0" err="1"/>
              <a:t>Dv</a:t>
            </a:r>
            <a:r>
              <a:rPr lang="en-US" altLang="zh-TW" dirty="0"/>
              <a:t>(</a:t>
            </a:r>
            <a:r>
              <a:rPr lang="en-US" altLang="zh-TW" dirty="0" err="1"/>
              <a:t>Ihead,M</a:t>
            </a:r>
            <a:r>
              <a:rPr lang="en-US" altLang="zh-TW" dirty="0"/>
              <a:t>)</a:t>
            </a:r>
            <a:r>
              <a:rPr lang="zh-TW" altLang="en-US" dirty="0"/>
              <a:t>數值就會越高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125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生成器部分則是使用</a:t>
            </a:r>
            <a:r>
              <a:rPr lang="en-US" altLang="zh-TW" dirty="0" err="1"/>
              <a:t>Unet</a:t>
            </a:r>
            <a:r>
              <a:rPr lang="zh-TW" altLang="en-US" dirty="0"/>
              <a:t>的架構</a:t>
            </a:r>
            <a:br>
              <a:rPr lang="en-US" altLang="zh-TW" dirty="0"/>
            </a:br>
            <a:r>
              <a:rPr lang="zh-TW" altLang="en-US" dirty="0"/>
              <a:t>這邊做了</a:t>
            </a:r>
            <a:r>
              <a:rPr lang="en-US" altLang="zh-TW" dirty="0"/>
              <a:t>7</a:t>
            </a:r>
            <a:r>
              <a:rPr lang="zh-TW" altLang="en-US" dirty="0"/>
              <a:t>次的卷積獲得主要特徵後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再使用反卷積重建特徵加上堆疊對應大小的卷積特徵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將特徵從</a:t>
            </a:r>
            <a:r>
              <a:rPr lang="en-US" altLang="zh-TW" dirty="0"/>
              <a:t>high level</a:t>
            </a:r>
            <a:r>
              <a:rPr lang="zh-TW" altLang="en-US" dirty="0"/>
              <a:t> 跟 </a:t>
            </a:r>
            <a:r>
              <a:rPr lang="en-US" altLang="zh-TW" dirty="0"/>
              <a:t>low level</a:t>
            </a:r>
            <a:r>
              <a:rPr lang="zh-TW" altLang="en-US" dirty="0"/>
              <a:t>作一個整合，來保留先前卷積的特徵</a:t>
            </a:r>
            <a:br>
              <a:rPr lang="en-US" altLang="zh-TW" dirty="0"/>
            </a:b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接著持續的反卷積加上堆疊對應大小卷積特徵多次</a:t>
            </a:r>
            <a:br>
              <a:rPr lang="en-US" altLang="zh-TW" dirty="0"/>
            </a:br>
            <a:r>
              <a:rPr lang="zh-TW" altLang="en-US" dirty="0"/>
              <a:t>直到最終還原成原圖大小的圖像</a:t>
            </a:r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820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/>
              <a:t>而在</a:t>
            </a:r>
            <a:r>
              <a:rPr lang="en-US" altLang="zh-TW" baseline="0" dirty="0" err="1"/>
              <a:t>Unet</a:t>
            </a:r>
            <a:r>
              <a:rPr lang="en-US" altLang="zh-TW" baseline="0" dirty="0"/>
              <a:t> Decoder</a:t>
            </a:r>
            <a:r>
              <a:rPr lang="zh-TW" altLang="en-US" baseline="0" dirty="0"/>
              <a:t>中用到的</a:t>
            </a:r>
            <a:r>
              <a:rPr lang="en-US" altLang="zh-TW" baseline="0" dirty="0"/>
              <a:t>Attention</a:t>
            </a:r>
            <a:r>
              <a:rPr lang="zh-TW" altLang="en-US" baseline="0" dirty="0"/>
              <a:t> </a:t>
            </a:r>
            <a:r>
              <a:rPr lang="en-US" altLang="zh-TW" baseline="0" dirty="0"/>
              <a:t>block</a:t>
            </a:r>
            <a:r>
              <a:rPr lang="zh-TW" altLang="en-US" dirty="0"/>
              <a:t>機制就是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對反卷積堆疊後的</a:t>
            </a:r>
            <a:r>
              <a:rPr lang="en-US" altLang="zh-TW" dirty="0"/>
              <a:t>feature</a:t>
            </a:r>
            <a:r>
              <a:rPr lang="en-US" altLang="zh-TW" baseline="0" dirty="0"/>
              <a:t> map</a:t>
            </a:r>
            <a:r>
              <a:rPr lang="zh-TW" altLang="en-US" baseline="0" dirty="0"/>
              <a:t>，做</a:t>
            </a:r>
            <a:r>
              <a:rPr lang="en-US" altLang="zh-TW" baseline="0" dirty="0"/>
              <a:t>1*1</a:t>
            </a:r>
            <a:r>
              <a:rPr lang="zh-TW" altLang="en-US" baseline="0" dirty="0"/>
              <a:t>的卷積並使用</a:t>
            </a:r>
            <a:r>
              <a:rPr lang="en-US" altLang="zh-TW" baseline="0" dirty="0"/>
              <a:t>Sigmoid</a:t>
            </a:r>
            <a:r>
              <a:rPr lang="zh-TW" altLang="en-US" baseline="0" dirty="0"/>
              <a:t>進行</a:t>
            </a:r>
            <a:r>
              <a:rPr lang="en-US" altLang="zh-TW" baseline="0" dirty="0"/>
              <a:t>0~1</a:t>
            </a:r>
            <a:r>
              <a:rPr lang="zh-TW" altLang="en-US" baseline="0" dirty="0"/>
              <a:t>的範圍調整</a:t>
            </a:r>
            <a:br>
              <a:rPr lang="en-US" altLang="zh-TW" baseline="0" dirty="0"/>
            </a:br>
            <a:r>
              <a:rPr lang="zh-TW" altLang="en-US" baseline="0" dirty="0"/>
              <a:t>藉此獲得每個</a:t>
            </a:r>
            <a:r>
              <a:rPr lang="en-US" altLang="zh-TW" baseline="0" dirty="0"/>
              <a:t>pixel</a:t>
            </a:r>
            <a:r>
              <a:rPr lang="zh-TW" altLang="en-US" baseline="0" dirty="0"/>
              <a:t>位置對於每個</a:t>
            </a:r>
            <a:r>
              <a:rPr lang="en-US" altLang="zh-TW" baseline="0" dirty="0"/>
              <a:t>feature map</a:t>
            </a:r>
            <a:r>
              <a:rPr lang="zh-TW" altLang="en-US" baseline="0" dirty="0"/>
              <a:t>的關注度</a:t>
            </a: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/>
              <a:t>讓每個</a:t>
            </a:r>
            <a:r>
              <a:rPr lang="en-US" altLang="zh-TW" baseline="0" dirty="0"/>
              <a:t>pixel</a:t>
            </a:r>
            <a:r>
              <a:rPr lang="zh-TW" altLang="en-US" baseline="0" dirty="0"/>
              <a:t>位置，會因為關注度的差別</a:t>
            </a: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/>
              <a:t>更清楚知道要對哪個</a:t>
            </a:r>
            <a:r>
              <a:rPr lang="en-US" altLang="zh-TW" baseline="0" dirty="0"/>
              <a:t>feature map</a:t>
            </a:r>
            <a:r>
              <a:rPr lang="zh-TW" altLang="en-US" baseline="0" dirty="0"/>
              <a:t>的特徵投入更大的關注</a:t>
            </a: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/>
              <a:t>關注於那些重要的特徵並將其保留在圖像還原過程中</a:t>
            </a:r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669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第一點 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在我們嘗試訓練後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考量到其網路架構的參數量過於龐大，會導致參數訓練時程過於長久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最終基於課程時間的緊迫性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我們決定直接使用</a:t>
            </a:r>
            <a:r>
              <a:rPr lang="en-US" altLang="zh-TW" dirty="0"/>
              <a:t>DoveNet</a:t>
            </a:r>
            <a:r>
              <a:rPr lang="zh-TW" altLang="en-US" dirty="0"/>
              <a:t>已經很優質的生成器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作為合成圖像和諧化的方法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879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第二點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因為生成器的輸入必須使用到剪貼圖跟前景對應位置的</a:t>
            </a:r>
            <a:r>
              <a:rPr lang="en-US" altLang="zh-TW" dirty="0"/>
              <a:t>mask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因此我們必須將剪貼圖中的前景位置抓出，並生成出</a:t>
            </a:r>
            <a:r>
              <a:rPr lang="en-US" altLang="zh-TW" dirty="0"/>
              <a:t>mask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最後丟到生成器中，產生出與真實圖像相符的合成圖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接下來就交由玟勝講解</a:t>
            </a:r>
            <a:br>
              <a:rPr lang="en-US" altLang="zh-TW" dirty="0"/>
            </a:br>
            <a:r>
              <a:rPr lang="en-US" altLang="zh-TW" dirty="0" err="1"/>
              <a:t>DoveNet</a:t>
            </a:r>
            <a:r>
              <a:rPr lang="zh-TW" altLang="en-US" dirty="0"/>
              <a:t>在我們專案中應用的實際過程與結果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舊</a:t>
            </a:r>
            <a:r>
              <a:rPr lang="en-US" altLang="zh-TW" dirty="0"/>
              <a:t>---)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因為我們的前景跟後景會來自於不同的圖片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因此我們的剪貼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並產生出前景合成位置對應的</a:t>
            </a:r>
            <a:r>
              <a:rPr lang="en-US" altLang="zh-TW" dirty="0"/>
              <a:t>mask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如此才能確保生成器有足夠的輸入資訊，精確的和諧前後景，生成出與真實圖像相符的合成圖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EE25-B51E-431C-B66D-A486AF172DF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490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接下來由我介紹</a:t>
            </a:r>
            <a:r>
              <a:rPr lang="en-US" altLang="zh-TW" dirty="0"/>
              <a:t>DOVE</a:t>
            </a:r>
            <a:r>
              <a:rPr lang="zh-TW" altLang="en-US" dirty="0"/>
              <a:t>的應用，以及過程中遇到的問題和解決方法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首先，以這個原始結果為例</a:t>
            </a:r>
            <a:endParaRPr dirty="0"/>
          </a:p>
        </p:txBody>
      </p:sp>
      <p:sp>
        <p:nvSpPr>
          <p:cNvPr id="255" name="Google Shape;25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443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7985-B456-4E55-A509-C187787F338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010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我們發現，背景也有改變，這不符合我們預期的合成效果</a:t>
            </a:r>
            <a:endParaRPr dirty="0"/>
          </a:p>
        </p:txBody>
      </p:sp>
      <p:sp>
        <p:nvSpPr>
          <p:cNvPr id="311" name="Google Shape;31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521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因此我們將</a:t>
            </a:r>
            <a:r>
              <a:rPr lang="en-US" altLang="zh-TW" dirty="0"/>
              <a:t>DOVE</a:t>
            </a:r>
            <a:r>
              <a:rPr lang="zh-TW" altLang="en-US" dirty="0"/>
              <a:t>輸出的物件結合原圖的背景，作為我們新的合成圖，以解決背景變動的問題</a:t>
            </a:r>
            <a:endParaRPr dirty="0"/>
          </a:p>
        </p:txBody>
      </p:sp>
      <p:sp>
        <p:nvSpPr>
          <p:cNvPr id="328" name="Google Shape;32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1095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結果中我們還遇到輸入尺寸受到限制，導致圖片在縮放的過程中失去很多訊息，造成解析度降低</a:t>
            </a:r>
            <a:endParaRPr dirty="0"/>
          </a:p>
        </p:txBody>
      </p:sp>
      <p:sp>
        <p:nvSpPr>
          <p:cNvPr id="268" name="Google Shape;26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843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造成這個限制的原因是生成器架構中，卷積層的</a:t>
            </a:r>
            <a:r>
              <a:rPr lang="en-US" altLang="zh-TW" dirty="0"/>
              <a:t>kernel size</a:t>
            </a:r>
            <a:r>
              <a:rPr lang="zh-TW" altLang="en-US" dirty="0"/>
              <a:t>設定和層數關係，導致輸入的此翠必須為</a:t>
            </a:r>
            <a:r>
              <a:rPr lang="en-US" altLang="zh-TW" dirty="0"/>
              <a:t>256</a:t>
            </a:r>
            <a:r>
              <a:rPr lang="zh-TW" altLang="en-US" dirty="0"/>
              <a:t>的倍數</a:t>
            </a:r>
            <a:endParaRPr lang="en-US" altLang="zh-TW" dirty="0"/>
          </a:p>
        </p:txBody>
      </p:sp>
      <p:sp>
        <p:nvSpPr>
          <p:cNvPr id="283" name="Google Shape;28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0724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在我們不需要輸出背景的情況下，我們裁剪適當大小並且</a:t>
            </a:r>
            <a:r>
              <a:rPr lang="en-US" altLang="zh-TW" dirty="0"/>
              <a:t>size</a:t>
            </a:r>
            <a:r>
              <a:rPr lang="zh-TW" altLang="en-US" dirty="0"/>
              <a:t>為</a:t>
            </a:r>
            <a:r>
              <a:rPr lang="en-US" altLang="zh-TW" dirty="0"/>
              <a:t>256</a:t>
            </a:r>
            <a:r>
              <a:rPr lang="zh-TW" altLang="en-US" dirty="0"/>
              <a:t>倍數的區域作為輸入，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這樣不僅解決尺寸限制造成的解析度問題，也可以優先考慮物件附近的特徵做合成</a:t>
            </a:r>
            <a:endParaRPr dirty="0"/>
          </a:p>
        </p:txBody>
      </p:sp>
      <p:sp>
        <p:nvSpPr>
          <p:cNvPr id="299" name="Google Shape;29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546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接著以另一個結果為例，圖片中風箏是我們貼上去的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2826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風箏合成後的效果不構明顯</a:t>
            </a:r>
            <a:endParaRPr dirty="0"/>
          </a:p>
        </p:txBody>
      </p:sp>
      <p:sp>
        <p:nvSpPr>
          <p:cNvPr id="356" name="Google Shape;35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393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為了加強合成效果，我們執行多次合成處理，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處理次數的判斷條件是物件跟背景相近，同時保有物件自己的特徵</a:t>
            </a:r>
            <a:endParaRPr dirty="0"/>
          </a:p>
        </p:txBody>
      </p:sp>
      <p:sp>
        <p:nvSpPr>
          <p:cNvPr id="371" name="Google Shape;37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383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以下是處理的詳細流程，剪貼圖經過合成處理後，判斷物件是否符合我們的目標條件，假設不符合再將物件結合原圖背景在做一次合成，直到符合目標條件，才做輸出</a:t>
            </a:r>
            <a:endParaRPr dirty="0"/>
          </a:p>
        </p:txBody>
      </p:sp>
      <p:sp>
        <p:nvSpPr>
          <p:cNvPr id="391" name="Google Shape;39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1165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改進過後我們可以看到風箏從剪貼圖到合成兩次後輸出的變化，風箏看起來更融入背景</a:t>
            </a:r>
            <a:endParaRPr dirty="0"/>
          </a:p>
        </p:txBody>
      </p:sp>
      <p:sp>
        <p:nvSpPr>
          <p:cNvPr id="411" name="Google Shape;41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3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**改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zh-TW" dirty="0"/>
              <a:t>Mask</a:t>
            </a:r>
            <a:r>
              <a:rPr lang="zh-TW" altLang="en-US" baseline="0" dirty="0"/>
              <a:t> 拿來去背用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去背之後留下的顯著物件 拿來剪貼用</a:t>
            </a:r>
          </a:p>
        </p:txBody>
      </p:sp>
    </p:spTree>
    <p:extLst>
      <p:ext uri="{BB962C8B-B14F-4D97-AF65-F5344CB8AC3E}">
        <p14:creationId xmlns:p14="http://schemas.microsoft.com/office/powerpoint/2010/main" val="2531655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46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95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7985-B456-4E55-A509-C187787F3388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58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7985-B456-4E55-A509-C187787F3388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72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7985-B456-4E55-A509-C187787F3388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939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跟循既有的東西、亦步亦趨沒有什麼問題，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以立即實用性為考量完全沒有什麼不對，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畢竟那是你如何讓自己不會被淘汰的方式，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即便在創新之前你都得先學會模仿、實現前人的東西，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兩者其實是相輔相成的，就像我們前面參考了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clipdrop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一樣。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因為這就是科技，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由無數思想家與天才不斷在前方交互開拓才有今天的我們，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並期待有天也能成為其中的一份子。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儘管當初在想專題題目時其實有其他更安全、更實用的選項，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包括商業數據分析、股票分析，你可能可以更好找到現成模型直接拿來套用，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然後拿配合己打的或過往的經典數據來做出好像還不錯的效果。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但就像已故知名科幻小說家，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《2001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太空漫遊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》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的作者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Sir 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Arthur Charles Clarke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所說</a:t>
            </a:r>
            <a:endParaRPr lang="en-US" altLang="zh-TW" b="0" i="0" u="sng" dirty="0">
              <a:solidFill>
                <a:srgbClr val="1A0DAB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“任何足夠先進的科技，皆與魔法無異”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哪怕只是技術上、應用上做出一點小改進，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甚至單純只是將不同的東西組合起來、或者嘗試提供一個更便利的服務，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這始終才是科技領域最能令人感到有趣、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feel exciting!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甚至能夠創造出實際且獨一無二價值的東西，對吧？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那最後麻煩再容許我碎嘴一下，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我知道這段時間大家可能面試啊、投遞履歷啊、社交應酬之類的外務比較忙，</a:t>
            </a:r>
            <a:b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團專的部分可能也就缺席、小開一下天窗、或者都留給別人去做，</a:t>
            </a:r>
            <a:b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不過我始終認為這種實際做事的部分，</a:t>
            </a:r>
            <a:b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或許才是真正能體現一個人品格和工作態度的時候，</a:t>
            </a:r>
            <a:b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祝福大家不久後都能順利找到好工作，</a:t>
            </a:r>
            <a:b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但可能也記得，比起一些表面上的東西，</a:t>
            </a:r>
            <a:b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你實際上是如何做事的，或許才真正能令你走得長久。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以上是我們第四組的報告，謝謝！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7985-B456-4E55-A509-C187787F3388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199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37985-B456-4E55-A509-C187787F3388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08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zh-TW" dirty="0"/>
              <a:t>U2-Net </a:t>
            </a:r>
            <a:r>
              <a:rPr lang="zh-TW" altLang="en-US" dirty="0"/>
              <a:t>最新 為</a:t>
            </a:r>
            <a:r>
              <a:rPr lang="en-US" altLang="zh-TW" dirty="0"/>
              <a:t>2020</a:t>
            </a:r>
            <a:r>
              <a:rPr lang="zh-TW" altLang="en-US" dirty="0"/>
              <a:t>年</a:t>
            </a:r>
            <a:r>
              <a:rPr lang="en-US" altLang="zh-TW" dirty="0"/>
              <a:t>5</a:t>
            </a:r>
            <a:r>
              <a:rPr lang="zh-TW" altLang="en-US" dirty="0"/>
              <a:t>月發表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altLang="en-US" dirty="0"/>
              <a:t>與其他模型數據比較中，表現最為優異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主觀效果佳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允許從頭開始自己訓練</a:t>
            </a:r>
          </a:p>
        </p:txBody>
      </p:sp>
    </p:spTree>
    <p:extLst>
      <p:ext uri="{BB962C8B-B14F-4D97-AF65-F5344CB8AC3E}">
        <p14:creationId xmlns:p14="http://schemas.microsoft.com/office/powerpoint/2010/main" val="399398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**紅圈粗體改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主觀可以看出效果差異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無論是外型的輪廓，或者中間細部的條紋之類 都表現得很不錯</a:t>
            </a:r>
          </a:p>
        </p:txBody>
      </p:sp>
    </p:spTree>
    <p:extLst>
      <p:ext uri="{BB962C8B-B14F-4D97-AF65-F5344CB8AC3E}">
        <p14:creationId xmlns:p14="http://schemas.microsoft.com/office/powerpoint/2010/main" val="90148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altLang="en-US" sz="1100" dirty="0"/>
              <a:t>**改 新增一ㄍ動畫</a:t>
            </a:r>
            <a:endParaRPr lang="en-US" altLang="zh-TW"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altLang="en-US" sz="1100" dirty="0"/>
              <a:t>輸入 三通道的圖片也就是彩色圖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sz="1100" dirty="0"/>
              <a:t>輸出單通道灰階圖 </a:t>
            </a:r>
            <a:endParaRPr lang="en-US" altLang="zh-TW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tabLst/>
              <a:defRPr/>
            </a:pPr>
            <a:r>
              <a:rPr lang="zh-TW" altLang="en-US" sz="1100" dirty="0"/>
              <a:t>經過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像素分類器生成</a:t>
            </a:r>
            <a:r>
              <a:rPr lang="en-US" altLang="zh-TW" sz="1100" dirty="0"/>
              <a:t>feature map</a:t>
            </a:r>
            <a:r>
              <a:rPr lang="zh-TW" altLang="en-US" sz="1100" dirty="0"/>
              <a:t>也就是</a:t>
            </a:r>
            <a:r>
              <a:rPr lang="en-US" altLang="zh-TW" sz="1100" dirty="0"/>
              <a:t>MASK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altLang="zh-TW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altLang="zh-TW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zh-TW" sz="1100" dirty="0"/>
              <a:t>https://r23456999.medium.com/%E4%BD%95%E8%AC%82-cross-entropy-%E4%BA%A4%E5%8F%89%E7%86%B5-b6d4cef9189d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zh-TW"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zh-TW" sz="1100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342021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**改文字</a:t>
            </a:r>
            <a:endParaRPr lang="en-US" altLang="zh-TW" dirty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預訓練模型使用了大約</a:t>
            </a:r>
            <a:r>
              <a:rPr lang="en-US" altLang="zh-TW" dirty="0"/>
              <a:t>20000</a:t>
            </a:r>
            <a:r>
              <a:rPr lang="zh-TW" altLang="en-US" dirty="0"/>
              <a:t>張</a:t>
            </a:r>
            <a:endParaRPr lang="en-US" altLang="zh-TW" dirty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如果要達到一樣的訓練數量要至少</a:t>
            </a:r>
            <a:r>
              <a:rPr lang="en-US" altLang="zh-TW" dirty="0"/>
              <a:t>60</a:t>
            </a:r>
            <a:r>
              <a:rPr lang="zh-TW" altLang="en-US" dirty="0"/>
              <a:t>天</a:t>
            </a:r>
            <a:endParaRPr lang="en-US" altLang="zh-TW" dirty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不太符合現實時間的成本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4561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**改</a:t>
            </a:r>
            <a:r>
              <a:rPr lang="zh-TW" altLang="en-US" baseline="0" dirty="0"/>
              <a:t>圖片以及箭頭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自己硬體效能不足 資料集的取的不足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我們希望用更好質量的</a:t>
            </a:r>
            <a:r>
              <a:rPr lang="en-US" altLang="zh-TW" dirty="0"/>
              <a:t>dataset</a:t>
            </a:r>
            <a:r>
              <a:rPr lang="zh-TW" altLang="en-US" dirty="0"/>
              <a:t>來做遷移學習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資料集就利用爬蟲來的圖片 </a:t>
            </a:r>
            <a:r>
              <a:rPr lang="en-US" altLang="zh-TW" dirty="0" err="1"/>
              <a:t>clipdrop</a:t>
            </a:r>
            <a:r>
              <a:rPr lang="en-US" altLang="zh-TW" dirty="0"/>
              <a:t> </a:t>
            </a:r>
            <a:r>
              <a:rPr lang="zh-TW" altLang="en-US" dirty="0"/>
              <a:t>再用人工修圖來加強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zh-TW" altLang="en-US" dirty="0"/>
              <a:t>運用現有的商業程式 來做訓練資料的原始圖跟物件圖</a:t>
            </a:r>
          </a:p>
        </p:txBody>
      </p:sp>
    </p:spTree>
    <p:extLst>
      <p:ext uri="{BB962C8B-B14F-4D97-AF65-F5344CB8AC3E}">
        <p14:creationId xmlns:p14="http://schemas.microsoft.com/office/powerpoint/2010/main" val="408895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5A85EC-DE5D-45E1-8496-EE0947E67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2" y="-1"/>
            <a:ext cx="12213991" cy="68579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7" y="-7"/>
            <a:ext cx="11478812" cy="6857999"/>
          </a:xfrm>
          <a:prstGeom prst="rect">
            <a:avLst/>
          </a:prstGeom>
          <a:effectLst/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C59F8B3C-FCDE-4FAB-96AF-A9638F6BB2DE}"/>
              </a:ext>
            </a:extLst>
          </p:cNvPr>
          <p:cNvGrpSpPr/>
          <p:nvPr userDrawn="1"/>
        </p:nvGrpSpPr>
        <p:grpSpPr>
          <a:xfrm flipH="1" flipV="1">
            <a:off x="831600" y="-19"/>
            <a:ext cx="11379600" cy="6857999"/>
            <a:chOff x="558792" y="-104789"/>
            <a:chExt cx="10911847" cy="69627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8A4ED20-C589-45F4-AE84-3682932B8BB0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955439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82620A0-483A-454A-871E-DCE649ECD93F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58792" y="-104788"/>
              <a:ext cx="5515200" cy="6962774"/>
            </a:xfrm>
            <a:prstGeom prst="rect">
              <a:avLst/>
            </a:prstGeom>
            <a:solidFill>
              <a:schemeClr val="tx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5A57AED-2B42-4BC3-B51E-3C0B1200487C}"/>
                </a:ext>
              </a:extLst>
            </p:cNvPr>
            <p:cNvSpPr/>
            <p:nvPr userDrawn="1"/>
          </p:nvSpPr>
          <p:spPr>
            <a:xfrm>
              <a:off x="6207163" y="157430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71F21D6C-2D16-4D4A-96CB-03CEF0C12AE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11084633" y="6520761"/>
              <a:ext cx="181038" cy="18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200119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2" y="-1"/>
            <a:ext cx="12213991" cy="68579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7" y="-7"/>
            <a:ext cx="11478812" cy="6857999"/>
          </a:xfrm>
          <a:prstGeom prst="rect">
            <a:avLst/>
          </a:prstGeom>
          <a:effectLst/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316A106C-35DF-48E3-B76C-409354E3A8FA}"/>
              </a:ext>
            </a:extLst>
          </p:cNvPr>
          <p:cNvGrpSpPr/>
          <p:nvPr userDrawn="1"/>
        </p:nvGrpSpPr>
        <p:grpSpPr>
          <a:xfrm>
            <a:off x="831600" y="-13"/>
            <a:ext cx="11379600" cy="6857999"/>
            <a:chOff x="558792" y="-104789"/>
            <a:chExt cx="10911847" cy="69627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75D206-F92B-429C-8922-092C6B46F48E}"/>
                </a:ext>
              </a:extLst>
            </p:cNvPr>
            <p:cNvSpPr>
              <a:spLocks/>
            </p:cNvSpPr>
            <p:nvPr userDrawn="1"/>
          </p:nvSpPr>
          <p:spPr>
            <a:xfrm flipH="1">
              <a:off x="558792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3109B523-52B9-4112-B344-60ED71E57886}"/>
                </a:ext>
              </a:extLst>
            </p:cNvPr>
            <p:cNvSpPr/>
            <p:nvPr userDrawn="1"/>
          </p:nvSpPr>
          <p:spPr>
            <a:xfrm flipH="1" flipV="1">
              <a:off x="809205" y="134209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FEFBE01-1E56-4CFC-A5F7-BD190B17BCAF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955439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A46FEDB8-7834-499A-835E-B92068E15C62}"/>
                </a:ext>
              </a:extLst>
            </p:cNvPr>
            <p:cNvSpPr/>
            <p:nvPr userDrawn="1"/>
          </p:nvSpPr>
          <p:spPr>
            <a:xfrm>
              <a:off x="6198774" y="134209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043A7804-3881-4D3A-BFC4-FD06CD0DD00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11084633" y="6520761"/>
              <a:ext cx="181038" cy="18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266328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1" y="-1"/>
            <a:ext cx="12213990" cy="685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7" y="-7"/>
            <a:ext cx="11478811" cy="6858000"/>
          </a:xfrm>
          <a:prstGeom prst="rect">
            <a:avLst/>
          </a:prstGeom>
          <a:effectLst/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5F4142C6-59C8-457E-AE6D-6E223691BC22}"/>
              </a:ext>
            </a:extLst>
          </p:cNvPr>
          <p:cNvGrpSpPr/>
          <p:nvPr userDrawn="1"/>
        </p:nvGrpSpPr>
        <p:grpSpPr>
          <a:xfrm>
            <a:off x="831600" y="-14"/>
            <a:ext cx="11379600" cy="6858000"/>
            <a:chOff x="558792" y="-104789"/>
            <a:chExt cx="10911847" cy="69627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01296CD-30C2-4980-8FC2-97AFCAE8ACE0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955439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2412F58-EBF2-4A38-8C1D-D0934AFC73F8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58792" y="-104788"/>
              <a:ext cx="5515200" cy="6962774"/>
            </a:xfrm>
            <a:prstGeom prst="rect">
              <a:avLst/>
            </a:prstGeom>
            <a:solidFill>
              <a:schemeClr val="tx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9B0D58A2-421F-4D6D-AA04-008D2C9FBF8E}"/>
                </a:ext>
              </a:extLst>
            </p:cNvPr>
            <p:cNvSpPr/>
            <p:nvPr userDrawn="1"/>
          </p:nvSpPr>
          <p:spPr>
            <a:xfrm>
              <a:off x="6207163" y="157430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9E0F4F7D-6C16-4AA2-BAA3-2775065B13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11084633" y="6520761"/>
              <a:ext cx="181038" cy="18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622065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2" y="-1"/>
            <a:ext cx="12213991" cy="68579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7" y="-7"/>
            <a:ext cx="11478812" cy="6857999"/>
          </a:xfrm>
          <a:prstGeom prst="rect">
            <a:avLst/>
          </a:prstGeom>
          <a:effectLst/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C59F8B3C-FCDE-4FAB-96AF-A9638F6BB2DE}"/>
              </a:ext>
            </a:extLst>
          </p:cNvPr>
          <p:cNvGrpSpPr/>
          <p:nvPr userDrawn="1"/>
        </p:nvGrpSpPr>
        <p:grpSpPr>
          <a:xfrm flipH="1" flipV="1">
            <a:off x="831600" y="-16"/>
            <a:ext cx="11379600" cy="6857999"/>
            <a:chOff x="558792" y="-104789"/>
            <a:chExt cx="10911847" cy="69627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8A4ED20-C589-45F4-AE84-3682932B8BB0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955439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82620A0-483A-454A-871E-DCE649ECD93F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58792" y="-104788"/>
              <a:ext cx="5515200" cy="6962774"/>
            </a:xfrm>
            <a:prstGeom prst="rect">
              <a:avLst/>
            </a:prstGeom>
            <a:solidFill>
              <a:schemeClr val="tx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5A57AED-2B42-4BC3-B51E-3C0B1200487C}"/>
                </a:ext>
              </a:extLst>
            </p:cNvPr>
            <p:cNvSpPr/>
            <p:nvPr userDrawn="1"/>
          </p:nvSpPr>
          <p:spPr>
            <a:xfrm>
              <a:off x="6207163" y="157430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95953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2" y="-1"/>
            <a:ext cx="12213991" cy="68579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7" y="-7"/>
            <a:ext cx="11478812" cy="6857999"/>
          </a:xfrm>
          <a:prstGeom prst="rect">
            <a:avLst/>
          </a:prstGeom>
          <a:effectLst/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5F4142C6-59C8-457E-AE6D-6E223691BC22}"/>
              </a:ext>
            </a:extLst>
          </p:cNvPr>
          <p:cNvGrpSpPr/>
          <p:nvPr userDrawn="1"/>
        </p:nvGrpSpPr>
        <p:grpSpPr>
          <a:xfrm>
            <a:off x="831600" y="-13"/>
            <a:ext cx="11379600" cy="6857999"/>
            <a:chOff x="558792" y="-104789"/>
            <a:chExt cx="10911847" cy="69627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01296CD-30C2-4980-8FC2-97AFCAE8ACE0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955439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2412F58-EBF2-4A38-8C1D-D0934AFC73F8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58792" y="-104788"/>
              <a:ext cx="5515200" cy="6962774"/>
            </a:xfrm>
            <a:prstGeom prst="rect">
              <a:avLst/>
            </a:prstGeom>
            <a:solidFill>
              <a:schemeClr val="tx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9B0D58A2-421F-4D6D-AA04-008D2C9FBF8E}"/>
                </a:ext>
              </a:extLst>
            </p:cNvPr>
            <p:cNvSpPr/>
            <p:nvPr userDrawn="1"/>
          </p:nvSpPr>
          <p:spPr>
            <a:xfrm>
              <a:off x="6207163" y="157430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276421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1" y="0"/>
            <a:ext cx="12192000" cy="68456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1F690C-5C96-48C3-9C38-91A1E1F0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22" r="1505" b="13036"/>
          <a:stretch/>
        </p:blipFill>
        <p:spPr>
          <a:xfrm flipH="1" flipV="1">
            <a:off x="-1" y="802887"/>
            <a:ext cx="12191999" cy="4786424"/>
          </a:xfrm>
          <a:prstGeom prst="rect">
            <a:avLst/>
          </a:prstGeom>
          <a:effectLst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98DC97-3AD6-4727-AB52-7D8C08D6C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31" t="42425" r="73429" b="40970"/>
          <a:stretch/>
        </p:blipFill>
        <p:spPr>
          <a:xfrm flipH="1">
            <a:off x="0" y="6139064"/>
            <a:ext cx="9900000" cy="2311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D39F551-072B-45B7-B794-4B3201ED677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19" y="5484533"/>
            <a:ext cx="2741734" cy="15418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344469-F6B4-4F91-9CC6-0E76EA3F1DF7}"/>
              </a:ext>
            </a:extLst>
          </p:cNvPr>
          <p:cNvSpPr>
            <a:spLocks/>
          </p:cNvSpPr>
          <p:nvPr userDrawn="1"/>
        </p:nvSpPr>
        <p:spPr>
          <a:xfrm>
            <a:off x="-640079" y="1014761"/>
            <a:ext cx="13268960" cy="428901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600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2" y="-1"/>
            <a:ext cx="12213991" cy="68579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D39F551-072B-45B7-B794-4B3201ED67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39" y="4410381"/>
            <a:ext cx="4352381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7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1" y="-4"/>
            <a:ext cx="12191999" cy="68580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2F9747-A612-4B91-9C26-FAF3CC870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133" r="1196" b="133"/>
          <a:stretch/>
        </p:blipFill>
        <p:spPr>
          <a:xfrm rot="10800000" flipH="1" flipV="1">
            <a:off x="-640079" y="2137092"/>
            <a:ext cx="13268960" cy="2479040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879A20-CC1F-4258-AD63-31EFBBAD58EC}"/>
              </a:ext>
            </a:extLst>
          </p:cNvPr>
          <p:cNvSpPr>
            <a:spLocks/>
          </p:cNvSpPr>
          <p:nvPr userDrawn="1"/>
        </p:nvSpPr>
        <p:spPr>
          <a:xfrm>
            <a:off x="-640079" y="2336800"/>
            <a:ext cx="13268960" cy="20929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4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971B28C-1DDE-42CB-9481-454F7B6BC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2" y="-1"/>
            <a:ext cx="12213992" cy="68579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33DA35-D569-4876-BF6A-C90A026DE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0" r="3589"/>
          <a:stretch/>
        </p:blipFill>
        <p:spPr>
          <a:xfrm flipH="1" flipV="1">
            <a:off x="416560" y="-10"/>
            <a:ext cx="11328400" cy="6857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659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5" y="-2"/>
            <a:ext cx="12213991" cy="6858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7" y="-8"/>
            <a:ext cx="11478812" cy="6858002"/>
          </a:xfrm>
          <a:prstGeom prst="rect">
            <a:avLst/>
          </a:prstGeom>
          <a:effectLst/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35C7382-5848-4E99-ABD8-B75A6DF57947}"/>
              </a:ext>
            </a:extLst>
          </p:cNvPr>
          <p:cNvSpPr>
            <a:spLocks/>
          </p:cNvSpPr>
          <p:nvPr userDrawn="1"/>
        </p:nvSpPr>
        <p:spPr>
          <a:xfrm>
            <a:off x="724392" y="-13354"/>
            <a:ext cx="11467608" cy="687135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4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5" y="-2"/>
            <a:ext cx="12213991" cy="6858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7" y="-8"/>
            <a:ext cx="11478812" cy="6858002"/>
          </a:xfrm>
          <a:prstGeom prst="rect">
            <a:avLst/>
          </a:prstGeom>
          <a:effectLst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F80ECA-45C4-41CB-BCC9-D69F148778A5}"/>
              </a:ext>
            </a:extLst>
          </p:cNvPr>
          <p:cNvSpPr>
            <a:spLocks/>
          </p:cNvSpPr>
          <p:nvPr userDrawn="1"/>
        </p:nvSpPr>
        <p:spPr>
          <a:xfrm flipH="1">
            <a:off x="713180" y="-13"/>
            <a:ext cx="11500806" cy="685800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C90F17C-3A11-43A3-9EA2-A7BCE6C88180}"/>
              </a:ext>
            </a:extLst>
          </p:cNvPr>
          <p:cNvSpPr/>
          <p:nvPr userDrawn="1"/>
        </p:nvSpPr>
        <p:spPr>
          <a:xfrm flipH="1" flipV="1">
            <a:off x="976602" y="235386"/>
            <a:ext cx="10920758" cy="6403723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03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0" y="-4"/>
            <a:ext cx="12192000" cy="685800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8" y="-10"/>
            <a:ext cx="11458145" cy="6858001"/>
          </a:xfrm>
          <a:prstGeom prst="rect">
            <a:avLst/>
          </a:prstGeom>
          <a:effectLst/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35C7382-5848-4E99-ABD8-B75A6DF57947}"/>
              </a:ext>
            </a:extLst>
          </p:cNvPr>
          <p:cNvSpPr>
            <a:spLocks/>
          </p:cNvSpPr>
          <p:nvPr userDrawn="1"/>
        </p:nvSpPr>
        <p:spPr>
          <a:xfrm>
            <a:off x="724394" y="-13356"/>
            <a:ext cx="11446961" cy="6871356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6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4" y="-3"/>
            <a:ext cx="12213991" cy="6858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7" y="-9"/>
            <a:ext cx="11478812" cy="6858002"/>
          </a:xfrm>
          <a:prstGeom prst="rect">
            <a:avLst/>
          </a:prstGeom>
          <a:effectLst/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2057A7B0-E2E3-4724-849B-D466B3542125}"/>
              </a:ext>
            </a:extLst>
          </p:cNvPr>
          <p:cNvGrpSpPr/>
          <p:nvPr userDrawn="1"/>
        </p:nvGrpSpPr>
        <p:grpSpPr>
          <a:xfrm>
            <a:off x="713180" y="-13"/>
            <a:ext cx="11478820" cy="6858002"/>
            <a:chOff x="558792" y="-104789"/>
            <a:chExt cx="10911847" cy="696277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7A3126C-FA28-45F6-99F8-96C554D69947}"/>
                </a:ext>
              </a:extLst>
            </p:cNvPr>
            <p:cNvSpPr>
              <a:spLocks/>
            </p:cNvSpPr>
            <p:nvPr userDrawn="1"/>
          </p:nvSpPr>
          <p:spPr>
            <a:xfrm flipH="1">
              <a:off x="558792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60B2F122-2791-41B2-8333-6C830707A515}"/>
                </a:ext>
              </a:extLst>
            </p:cNvPr>
            <p:cNvSpPr/>
            <p:nvPr userDrawn="1"/>
          </p:nvSpPr>
          <p:spPr>
            <a:xfrm flipH="1" flipV="1">
              <a:off x="809205" y="134209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矩形 23" hidden="1">
              <a:extLst>
                <a:ext uri="{FF2B5EF4-FFF2-40B4-BE49-F238E27FC236}">
                  <a16:creationId xmlns:a16="http://schemas.microsoft.com/office/drawing/2014/main" id="{387B6B9A-8D75-42A0-9838-38F2CF778E17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955439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Rectangle 4" hidden="1">
              <a:extLst>
                <a:ext uri="{FF2B5EF4-FFF2-40B4-BE49-F238E27FC236}">
                  <a16:creationId xmlns:a16="http://schemas.microsoft.com/office/drawing/2014/main" id="{4BD372B4-B3F9-44D2-858C-B01900516EDE}"/>
                </a:ext>
              </a:extLst>
            </p:cNvPr>
            <p:cNvSpPr/>
            <p:nvPr userDrawn="1"/>
          </p:nvSpPr>
          <p:spPr>
            <a:xfrm>
              <a:off x="6198774" y="134209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3809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5" y="-3"/>
            <a:ext cx="12213992" cy="6858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6" y="-9"/>
            <a:ext cx="11478813" cy="6858002"/>
          </a:xfrm>
          <a:prstGeom prst="rect">
            <a:avLst/>
          </a:prstGeom>
          <a:effectLst/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2057A7B0-E2E3-4724-849B-D466B3542125}"/>
              </a:ext>
            </a:extLst>
          </p:cNvPr>
          <p:cNvGrpSpPr/>
          <p:nvPr userDrawn="1"/>
        </p:nvGrpSpPr>
        <p:grpSpPr>
          <a:xfrm>
            <a:off x="713179" y="-13"/>
            <a:ext cx="11478821" cy="6858002"/>
            <a:chOff x="558792" y="-104789"/>
            <a:chExt cx="10911847" cy="696277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7A3126C-FA28-45F6-99F8-96C554D69947}"/>
                </a:ext>
              </a:extLst>
            </p:cNvPr>
            <p:cNvSpPr>
              <a:spLocks/>
            </p:cNvSpPr>
            <p:nvPr userDrawn="1"/>
          </p:nvSpPr>
          <p:spPr>
            <a:xfrm flipH="1">
              <a:off x="558792" y="-104789"/>
              <a:ext cx="5515200" cy="6962775"/>
            </a:xfrm>
            <a:prstGeom prst="rect">
              <a:avLst/>
            </a:prstGeom>
            <a:solidFill>
              <a:schemeClr val="tx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7B6B9A-8D75-42A0-9838-38F2CF778E17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955439" y="-104789"/>
              <a:ext cx="5515200" cy="6962775"/>
            </a:xfrm>
            <a:prstGeom prst="rect">
              <a:avLst/>
            </a:prstGeom>
            <a:solidFill>
              <a:schemeClr val="tx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43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DEAE48-2093-4716-88AB-2C87C26C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-1" y="-1"/>
            <a:ext cx="12213990" cy="685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E6C90E-E42D-4073-9225-D21FDD958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"/>
                    </a14:imgEffect>
                    <a14:imgEffect>
                      <a14:brightnessContrast bright="95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19"/>
          <a:stretch/>
        </p:blipFill>
        <p:spPr>
          <a:xfrm flipH="1" flipV="1">
            <a:off x="713187" y="-7"/>
            <a:ext cx="11478811" cy="6858000"/>
          </a:xfrm>
          <a:prstGeom prst="rect">
            <a:avLst/>
          </a:prstGeom>
          <a:effectLst/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2057A7B0-E2E3-4724-849B-D466B3542125}"/>
              </a:ext>
            </a:extLst>
          </p:cNvPr>
          <p:cNvGrpSpPr/>
          <p:nvPr userDrawn="1"/>
        </p:nvGrpSpPr>
        <p:grpSpPr>
          <a:xfrm>
            <a:off x="833119" y="-14"/>
            <a:ext cx="11380871" cy="6858000"/>
            <a:chOff x="558792" y="-104789"/>
            <a:chExt cx="10911847" cy="696277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7A3126C-FA28-45F6-99F8-96C554D69947}"/>
                </a:ext>
              </a:extLst>
            </p:cNvPr>
            <p:cNvSpPr>
              <a:spLocks/>
            </p:cNvSpPr>
            <p:nvPr userDrawn="1"/>
          </p:nvSpPr>
          <p:spPr>
            <a:xfrm flipH="1">
              <a:off x="558792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60B2F122-2791-41B2-8333-6C830707A515}"/>
                </a:ext>
              </a:extLst>
            </p:cNvPr>
            <p:cNvSpPr/>
            <p:nvPr userDrawn="1"/>
          </p:nvSpPr>
          <p:spPr>
            <a:xfrm flipH="1" flipV="1">
              <a:off x="809205" y="134209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09F00110-5497-4E74-BE08-C8961FD434B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760" y="52436"/>
              <a:ext cx="181038" cy="18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7B6B9A-8D75-42A0-9838-38F2CF778E17}"/>
                </a:ext>
              </a:extLst>
            </p:cNvPr>
            <p:cNvSpPr>
              <a:spLocks/>
            </p:cNvSpPr>
            <p:nvPr userDrawn="1"/>
          </p:nvSpPr>
          <p:spPr>
            <a:xfrm flipV="1">
              <a:off x="5955439" y="-104789"/>
              <a:ext cx="5515200" cy="69627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4BD372B4-B3F9-44D2-858C-B01900516EDE}"/>
                </a:ext>
              </a:extLst>
            </p:cNvPr>
            <p:cNvSpPr/>
            <p:nvPr userDrawn="1"/>
          </p:nvSpPr>
          <p:spPr>
            <a:xfrm>
              <a:off x="6198774" y="134209"/>
              <a:ext cx="5013063" cy="6501556"/>
            </a:xfrm>
            <a:prstGeom prst="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51258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94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52" r:id="rId3"/>
    <p:sldLayoutId id="2147483658" r:id="rId4"/>
    <p:sldLayoutId id="2147483672" r:id="rId5"/>
    <p:sldLayoutId id="2147483664" r:id="rId6"/>
    <p:sldLayoutId id="2147483659" r:id="rId7"/>
    <p:sldLayoutId id="2147483663" r:id="rId8"/>
    <p:sldLayoutId id="2147483653" r:id="rId9"/>
    <p:sldLayoutId id="2147483656" r:id="rId10"/>
    <p:sldLayoutId id="2147483655" r:id="rId11"/>
    <p:sldLayoutId id="2147483654" r:id="rId12"/>
    <p:sldLayoutId id="2147483660" r:id="rId13"/>
    <p:sldLayoutId id="2147483661" r:id="rId14"/>
    <p:sldLayoutId id="2147483657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g"/><Relationship Id="rId11" Type="http://schemas.openxmlformats.org/officeDocument/2006/relationships/image" Target="../media/image46.png"/><Relationship Id="rId5" Type="http://schemas.openxmlformats.org/officeDocument/2006/relationships/image" Target="../media/image49.png"/><Relationship Id="rId10" Type="http://schemas.openxmlformats.org/officeDocument/2006/relationships/image" Target="../media/image10.png"/><Relationship Id="rId4" Type="http://schemas.openxmlformats.org/officeDocument/2006/relationships/image" Target="../media/image48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62.png"/><Relationship Id="rId4" Type="http://schemas.openxmlformats.org/officeDocument/2006/relationships/image" Target="../media/image8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62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62.png"/><Relationship Id="rId4" Type="http://schemas.openxmlformats.org/officeDocument/2006/relationships/image" Target="../media/image8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62.png"/><Relationship Id="rId4" Type="http://schemas.openxmlformats.org/officeDocument/2006/relationships/image" Target="../media/image9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62.png"/><Relationship Id="rId4" Type="http://schemas.openxmlformats.org/officeDocument/2006/relationships/image" Target="../media/image9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62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g"/><Relationship Id="rId7" Type="http://schemas.openxmlformats.org/officeDocument/2006/relationships/image" Target="../media/image10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10" Type="http://schemas.openxmlformats.org/officeDocument/2006/relationships/image" Target="../media/image12.png"/><Relationship Id="rId4" Type="http://schemas.openxmlformats.org/officeDocument/2006/relationships/image" Target="../media/image101.jpg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jp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5.wdp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microsoft.com/office/2007/relationships/hdphoto" Target="../media/hdphoto4.wdp"/><Relationship Id="rId10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0.png"/><Relationship Id="rId3" Type="http://schemas.microsoft.com/office/2007/relationships/hdphoto" Target="../media/hdphoto4.wdp"/><Relationship Id="rId7" Type="http://schemas.openxmlformats.org/officeDocument/2006/relationships/image" Target="../media/image21.png"/><Relationship Id="rId12" Type="http://schemas.openxmlformats.org/officeDocument/2006/relationships/image" Target="../media/image10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108.jpeg"/><Relationship Id="rId5" Type="http://schemas.openxmlformats.org/officeDocument/2006/relationships/image" Target="../media/image31.png"/><Relationship Id="rId10" Type="http://schemas.openxmlformats.org/officeDocument/2006/relationships/image" Target="../media/image107.png"/><Relationship Id="rId4" Type="http://schemas.openxmlformats.org/officeDocument/2006/relationships/image" Target="../media/image30.png"/><Relationship Id="rId9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5.wdp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microsoft.com/office/2007/relationships/hdphoto" Target="../media/hdphoto4.wdp"/><Relationship Id="rId10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33.png"/><Relationship Id="rId21" Type="http://schemas.openxmlformats.org/officeDocument/2006/relationships/image" Target="../media/image13.png"/><Relationship Id="rId7" Type="http://schemas.openxmlformats.org/officeDocument/2006/relationships/image" Target="../media/image30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20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11" Type="http://schemas.openxmlformats.org/officeDocument/2006/relationships/image" Target="../media/image115.png"/><Relationship Id="rId5" Type="http://schemas.openxmlformats.org/officeDocument/2006/relationships/image" Target="../media/image2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microsoft.com/office/2007/relationships/hdphoto" Target="../media/hdphoto5.wdp"/><Relationship Id="rId9" Type="http://schemas.openxmlformats.org/officeDocument/2006/relationships/image" Target="../media/image32.png"/><Relationship Id="rId14" Type="http://schemas.openxmlformats.org/officeDocument/2006/relationships/image" Target="../media/image118.png"/><Relationship Id="rId22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7.png"/><Relationship Id="rId7" Type="http://schemas.openxmlformats.org/officeDocument/2006/relationships/image" Target="../media/image24.jp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jpg"/><Relationship Id="rId10" Type="http://schemas.openxmlformats.org/officeDocument/2006/relationships/image" Target="../media/image21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hyperlink" Target="https://drive.google.com/file/d/1TPV8gSIILFZXvuZCsbmbtpMThkw2oQYZ" TargetMode="External"/><Relationship Id="rId18" Type="http://schemas.openxmlformats.org/officeDocument/2006/relationships/image" Target="../media/image139.png"/><Relationship Id="rId3" Type="http://schemas.openxmlformats.org/officeDocument/2006/relationships/image" Target="../media/image132.jpg"/><Relationship Id="rId7" Type="http://schemas.openxmlformats.org/officeDocument/2006/relationships/image" Target="../media/image134.jpg"/><Relationship Id="rId12" Type="http://schemas.openxmlformats.org/officeDocument/2006/relationships/image" Target="../media/image17.jpg"/><Relationship Id="rId17" Type="http://schemas.openxmlformats.org/officeDocument/2006/relationships/hyperlink" Target="https://drive.google.com/file/d/1uosGBRBmfYs7N2cowEBeBlOKnWBV1iMf" TargetMode="External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3.png"/><Relationship Id="rId11" Type="http://schemas.openxmlformats.org/officeDocument/2006/relationships/image" Target="../media/image136.jpg"/><Relationship Id="rId5" Type="http://schemas.openxmlformats.org/officeDocument/2006/relationships/hyperlink" Target="https://drive.google.com/file/d/15iedfO9D7EnK53qT6Yz5fmkXJEz8ZvKH" TargetMode="External"/><Relationship Id="rId15" Type="http://schemas.openxmlformats.org/officeDocument/2006/relationships/image" Target="../media/image138.jpg"/><Relationship Id="rId10" Type="http://schemas.openxmlformats.org/officeDocument/2006/relationships/image" Target="../media/image135.png"/><Relationship Id="rId4" Type="http://schemas.openxmlformats.org/officeDocument/2006/relationships/image" Target="../media/image15.jpg"/><Relationship Id="rId9" Type="http://schemas.openxmlformats.org/officeDocument/2006/relationships/hyperlink" Target="https://drive.google.com/file/d/1O6KUGHnytf_T-EvodA-GFJ5U5QUDg_Fo" TargetMode="External"/><Relationship Id="rId1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24.jpg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30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5" name="群組 2904">
            <a:extLst>
              <a:ext uri="{FF2B5EF4-FFF2-40B4-BE49-F238E27FC236}">
                <a16:creationId xmlns:a16="http://schemas.microsoft.com/office/drawing/2014/main" id="{CB10BF8E-C566-4E85-B488-439BAF1C6E87}"/>
              </a:ext>
            </a:extLst>
          </p:cNvPr>
          <p:cNvGrpSpPr/>
          <p:nvPr/>
        </p:nvGrpSpPr>
        <p:grpSpPr>
          <a:xfrm>
            <a:off x="623552" y="1299"/>
            <a:ext cx="3891298" cy="6858000"/>
            <a:chOff x="746212" y="0"/>
            <a:chExt cx="3891298" cy="6858000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C8F9770-DE54-488D-9675-FBF8113C8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9" r="5270"/>
            <a:stretch/>
          </p:blipFill>
          <p:spPr>
            <a:xfrm>
              <a:off x="746212" y="0"/>
              <a:ext cx="3891298" cy="6858000"/>
            </a:xfrm>
            <a:prstGeom prst="rect">
              <a:avLst/>
            </a:prstGeom>
          </p:spPr>
        </p:pic>
        <p:pic>
          <p:nvPicPr>
            <p:cNvPr id="13522" name="圖片 13521">
              <a:extLst>
                <a:ext uri="{FF2B5EF4-FFF2-40B4-BE49-F238E27FC236}">
                  <a16:creationId xmlns:a16="http://schemas.microsoft.com/office/drawing/2014/main" id="{C6BCDD5F-549D-408C-8332-5A7B7888E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6" t="15972" r="10492" b="48750"/>
            <a:stretch/>
          </p:blipFill>
          <p:spPr>
            <a:xfrm>
              <a:off x="1283144" y="1095374"/>
              <a:ext cx="3126931" cy="2419351"/>
            </a:xfrm>
            <a:prstGeom prst="rect">
              <a:avLst/>
            </a:prstGeom>
          </p:spPr>
        </p:pic>
      </p:grpSp>
      <p:grpSp>
        <p:nvGrpSpPr>
          <p:cNvPr id="2904" name="群組 2903">
            <a:extLst>
              <a:ext uri="{FF2B5EF4-FFF2-40B4-BE49-F238E27FC236}">
                <a16:creationId xmlns:a16="http://schemas.microsoft.com/office/drawing/2014/main" id="{12D0DCAB-1B19-4C8E-AC68-BBDE659A86D0}"/>
              </a:ext>
            </a:extLst>
          </p:cNvPr>
          <p:cNvGrpSpPr/>
          <p:nvPr/>
        </p:nvGrpSpPr>
        <p:grpSpPr>
          <a:xfrm>
            <a:off x="6364463" y="4131925"/>
            <a:ext cx="4640260" cy="2295226"/>
            <a:chOff x="6757395" y="4445328"/>
            <a:chExt cx="4640260" cy="2295226"/>
          </a:xfrm>
          <a:effectLst/>
        </p:grpSpPr>
        <p:grpSp>
          <p:nvGrpSpPr>
            <p:cNvPr id="2902" name="群組 2901">
              <a:extLst>
                <a:ext uri="{FF2B5EF4-FFF2-40B4-BE49-F238E27FC236}">
                  <a16:creationId xmlns:a16="http://schemas.microsoft.com/office/drawing/2014/main" id="{587778DD-3B48-4147-B679-0EB609A9BA3F}"/>
                </a:ext>
              </a:extLst>
            </p:cNvPr>
            <p:cNvGrpSpPr/>
            <p:nvPr/>
          </p:nvGrpSpPr>
          <p:grpSpPr>
            <a:xfrm>
              <a:off x="7165719" y="4707169"/>
              <a:ext cx="4057650" cy="1579943"/>
              <a:chOff x="7165719" y="4707169"/>
              <a:chExt cx="4057650" cy="1579943"/>
            </a:xfrm>
          </p:grpSpPr>
          <p:sp>
            <p:nvSpPr>
              <p:cNvPr id="13523" name="文字方塊 13522">
                <a:extLst>
                  <a:ext uri="{FF2B5EF4-FFF2-40B4-BE49-F238E27FC236}">
                    <a16:creationId xmlns:a16="http://schemas.microsoft.com/office/drawing/2014/main" id="{7B9F3D05-03AE-408D-B458-C25301B66D65}"/>
                  </a:ext>
                </a:extLst>
              </p:cNvPr>
              <p:cNvSpPr txBox="1"/>
              <p:nvPr/>
            </p:nvSpPr>
            <p:spPr>
              <a:xfrm>
                <a:off x="7165719" y="5363782"/>
                <a:ext cx="4057650" cy="923330"/>
              </a:xfrm>
              <a:prstGeom prst="rect">
                <a:avLst/>
              </a:prstGeom>
              <a:noFill/>
              <a:effectLst>
                <a:glow rad="127000">
                  <a:srgbClr val="002060"/>
                </a:glow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  <a:sp3d prstMaterial="matte"/>
              </a:bodyPr>
              <a:lstStyle/>
              <a:p>
                <a:r>
                  <a:rPr lang="en-US" altLang="zh-TW" sz="5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ubai Medium" panose="020B0603030403030204" pitchFamily="34" charset="-78"/>
                    <a:cs typeface="Dubai Medium" panose="020B0603030403030204" pitchFamily="34" charset="-78"/>
                  </a:rPr>
                  <a:t>AI</a:t>
                </a:r>
                <a:r>
                  <a:rPr lang="zh-TW" altLang="en-US" sz="5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ubai Medium" panose="020B0603030403030204" pitchFamily="34" charset="-78"/>
                    <a:cs typeface="Dubai Medium" panose="020B0603030403030204" pitchFamily="34" charset="-78"/>
                  </a:rPr>
                  <a:t> </a:t>
                </a:r>
                <a:r>
                  <a:rPr lang="en-US" altLang="zh-TW" sz="5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ubai Medium" panose="020B0603030403030204" pitchFamily="34" charset="-78"/>
                    <a:cs typeface="Dubai Medium" panose="020B0603030403030204" pitchFamily="34" charset="-78"/>
                  </a:rPr>
                  <a:t>·</a:t>
                </a:r>
                <a:r>
                  <a:rPr lang="zh-TW" altLang="en-US" sz="5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ubai Medium" panose="020B0603030403030204" pitchFamily="34" charset="-78"/>
                    <a:cs typeface="Dubai Medium" panose="020B0603030403030204" pitchFamily="34" charset="-78"/>
                  </a:rPr>
                  <a:t> </a:t>
                </a:r>
                <a:r>
                  <a:rPr lang="en-US" altLang="zh-TW" sz="5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ubai Medium" panose="020B0603030403030204" pitchFamily="34" charset="-78"/>
                    <a:cs typeface="Dubai Medium" panose="020B0603030403030204" pitchFamily="34" charset="-78"/>
                  </a:rPr>
                  <a:t>AR</a:t>
                </a:r>
                <a:r>
                  <a:rPr lang="zh-TW" altLang="en-US" sz="5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ubai Medium" panose="020B0603030403030204" pitchFamily="34" charset="-78"/>
                    <a:cs typeface="Dubai Medium" panose="020B0603030403030204" pitchFamily="34" charset="-78"/>
                  </a:rPr>
                  <a:t> </a:t>
                </a:r>
                <a:r>
                  <a:rPr lang="en-US" altLang="zh-TW" sz="5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ubai Medium" panose="020B0603030403030204" pitchFamily="34" charset="-78"/>
                    <a:cs typeface="Dubai Medium" panose="020B0603030403030204" pitchFamily="34" charset="-78"/>
                  </a:rPr>
                  <a:t>·</a:t>
                </a:r>
                <a:r>
                  <a:rPr lang="zh-TW" altLang="en-US" sz="5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ubai Medium" panose="020B0603030403030204" pitchFamily="34" charset="-78"/>
                    <a:cs typeface="Dubai Medium" panose="020B0603030403030204" pitchFamily="34" charset="-78"/>
                  </a:rPr>
                  <a:t> </a:t>
                </a:r>
                <a:r>
                  <a:rPr lang="en-US" altLang="zh-TW" sz="5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ubai Medium" panose="020B0603030403030204" pitchFamily="34" charset="-78"/>
                    <a:cs typeface="Dubai Medium" panose="020B0603030403030204" pitchFamily="34" charset="-78"/>
                  </a:rPr>
                  <a:t>Art</a:t>
                </a:r>
                <a:endParaRPr lang="zh-TW" altLang="en-US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ubai Medium" panose="020B0603030403030204" pitchFamily="34" charset="-78"/>
                  <a:cs typeface="Dubai Medium" panose="020B0603030403030204" pitchFamily="34" charset="-78"/>
                </a:endParaRPr>
              </a:p>
            </p:txBody>
          </p:sp>
          <p:sp>
            <p:nvSpPr>
              <p:cNvPr id="13524" name="文字方塊 13523">
                <a:extLst>
                  <a:ext uri="{FF2B5EF4-FFF2-40B4-BE49-F238E27FC236}">
                    <a16:creationId xmlns:a16="http://schemas.microsoft.com/office/drawing/2014/main" id="{6F09C820-3F81-459F-969B-32AE532985E2}"/>
                  </a:ext>
                </a:extLst>
              </p:cNvPr>
              <p:cNvSpPr txBox="1"/>
              <p:nvPr/>
            </p:nvSpPr>
            <p:spPr>
              <a:xfrm>
                <a:off x="8030780" y="4707169"/>
                <a:ext cx="2625981" cy="830997"/>
              </a:xfrm>
              <a:prstGeom prst="rect">
                <a:avLst/>
              </a:prstGeom>
              <a:noFill/>
              <a:effectLst>
                <a:glow rad="127000">
                  <a:srgbClr val="002060"/>
                </a:glow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  <a:sp3d prstMaterial="matte"/>
              </a:bodyPr>
              <a:lstStyle/>
              <a:p>
                <a:r>
                  <a:rPr lang="zh-TW" altLang="en-US" sz="4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  <a:cs typeface="Dubai Medium" panose="020B0603030403030204" pitchFamily="34" charset="-78"/>
                  </a:rPr>
                  <a:t>幻影捕手</a:t>
                </a:r>
              </a:p>
            </p:txBody>
          </p:sp>
        </p:grpSp>
        <p:pic>
          <p:nvPicPr>
            <p:cNvPr id="2913" name="圖片 2912">
              <a:extLst>
                <a:ext uri="{FF2B5EF4-FFF2-40B4-BE49-F238E27FC236}">
                  <a16:creationId xmlns:a16="http://schemas.microsoft.com/office/drawing/2014/main" id="{C6A1ADAF-3996-49BC-A39B-FFFBA01CA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395" y="4445328"/>
              <a:ext cx="4621055" cy="2295226"/>
            </a:xfrm>
            <a:prstGeom prst="rect">
              <a:avLst/>
            </a:prstGeom>
          </p:spPr>
        </p:pic>
        <p:pic>
          <p:nvPicPr>
            <p:cNvPr id="2914" name="圖片 2913">
              <a:extLst>
                <a:ext uri="{FF2B5EF4-FFF2-40B4-BE49-F238E27FC236}">
                  <a16:creationId xmlns:a16="http://schemas.microsoft.com/office/drawing/2014/main" id="{C487476A-4A9D-4CDD-BD24-209135379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3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600" y="4445328"/>
              <a:ext cx="4621055" cy="2295226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A98F326-08F8-42A9-9130-476CFAB42A5D}"/>
              </a:ext>
            </a:extLst>
          </p:cNvPr>
          <p:cNvGrpSpPr/>
          <p:nvPr/>
        </p:nvGrpSpPr>
        <p:grpSpPr>
          <a:xfrm>
            <a:off x="4019462" y="3220719"/>
            <a:ext cx="7816938" cy="991613"/>
            <a:chOff x="4019462" y="3220719"/>
            <a:chExt cx="7816938" cy="991613"/>
          </a:xfrm>
          <a:solidFill>
            <a:srgbClr val="D60093"/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855FF88-30BC-41E0-9CDD-547AE3562D01}"/>
                </a:ext>
              </a:extLst>
            </p:cNvPr>
            <p:cNvSpPr/>
            <p:nvPr/>
          </p:nvSpPr>
          <p:spPr>
            <a:xfrm>
              <a:off x="4206240" y="3220719"/>
              <a:ext cx="1696719" cy="3045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4D1E2AA-7067-4268-B52B-67358A416B3E}"/>
                </a:ext>
              </a:extLst>
            </p:cNvPr>
            <p:cNvSpPr/>
            <p:nvPr/>
          </p:nvSpPr>
          <p:spPr>
            <a:xfrm>
              <a:off x="4552984" y="3385226"/>
              <a:ext cx="3280376" cy="746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B426389-13D1-430B-A435-104F9165BBA9}"/>
                </a:ext>
              </a:extLst>
            </p:cNvPr>
            <p:cNvSpPr/>
            <p:nvPr/>
          </p:nvSpPr>
          <p:spPr>
            <a:xfrm>
              <a:off x="6554959" y="3472774"/>
              <a:ext cx="5013489" cy="399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88870B9-76FE-4A59-8106-4DD9709A4710}"/>
                </a:ext>
              </a:extLst>
            </p:cNvPr>
            <p:cNvSpPr/>
            <p:nvPr/>
          </p:nvSpPr>
          <p:spPr>
            <a:xfrm>
              <a:off x="7734897" y="3644821"/>
              <a:ext cx="4101503" cy="567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64CD333-BA95-4207-B439-96E82CA9C300}"/>
                </a:ext>
              </a:extLst>
            </p:cNvPr>
            <p:cNvSpPr/>
            <p:nvPr/>
          </p:nvSpPr>
          <p:spPr>
            <a:xfrm>
              <a:off x="4019462" y="3411411"/>
              <a:ext cx="666679" cy="632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520" name="群組 13519">
            <a:extLst>
              <a:ext uri="{FF2B5EF4-FFF2-40B4-BE49-F238E27FC236}">
                <a16:creationId xmlns:a16="http://schemas.microsoft.com/office/drawing/2014/main" id="{62EDD7EC-57E0-4CFB-BDE5-89F8FF98ACF0}"/>
              </a:ext>
            </a:extLst>
          </p:cNvPr>
          <p:cNvGrpSpPr>
            <a:grpSpLocks noChangeAspect="1"/>
          </p:cNvGrpSpPr>
          <p:nvPr/>
        </p:nvGrpSpPr>
        <p:grpSpPr>
          <a:xfrm>
            <a:off x="3680459" y="2312907"/>
            <a:ext cx="8563050" cy="2478168"/>
            <a:chOff x="2683955" y="1785704"/>
            <a:chExt cx="9160889" cy="2642064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5875D7AC-B156-4F11-91EA-03AF3AC52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754"/>
            <a:stretch/>
          </p:blipFill>
          <p:spPr>
            <a:xfrm>
              <a:off x="2683955" y="1785704"/>
              <a:ext cx="3412046" cy="2556339"/>
            </a:xfrm>
            <a:prstGeom prst="rect">
              <a:avLst/>
            </a:prstGeom>
          </p:spPr>
        </p:pic>
        <p:pic>
          <p:nvPicPr>
            <p:cNvPr id="3892" name="圖片 3891">
              <a:extLst>
                <a:ext uri="{FF2B5EF4-FFF2-40B4-BE49-F238E27FC236}">
                  <a16:creationId xmlns:a16="http://schemas.microsoft.com/office/drawing/2014/main" id="{08152F3E-7C03-43C8-9176-7B5AEBE55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6"/>
            <a:stretch/>
          </p:blipFill>
          <p:spPr>
            <a:xfrm>
              <a:off x="6096000" y="1871429"/>
              <a:ext cx="5748844" cy="2556339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AA0DE41-5C9D-4F27-B2EB-29BFF5FEA194}"/>
              </a:ext>
            </a:extLst>
          </p:cNvPr>
          <p:cNvGrpSpPr/>
          <p:nvPr/>
        </p:nvGrpSpPr>
        <p:grpSpPr>
          <a:xfrm>
            <a:off x="2538997" y="6972998"/>
            <a:ext cx="7114006" cy="840042"/>
            <a:chOff x="2546088" y="5216162"/>
            <a:chExt cx="7114006" cy="840042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3969ED6-3E58-49B7-B909-B6C475461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088" y="5216162"/>
              <a:ext cx="1632738" cy="792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EA5D9A1-A5F3-4909-A0B1-A8AEFC0AF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285" y="5248336"/>
              <a:ext cx="1620554" cy="792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4E9AD66-2736-4746-98AC-49CB917E3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019" y="5264204"/>
              <a:ext cx="1638830" cy="7920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DD98D38-BBF9-49E0-8C3F-E87D7A061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448" y="5248336"/>
              <a:ext cx="1626646" cy="792000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AFDB63A-106E-4A25-8B3B-CEC7024A9964}"/>
              </a:ext>
            </a:extLst>
          </p:cNvPr>
          <p:cNvGrpSpPr/>
          <p:nvPr/>
        </p:nvGrpSpPr>
        <p:grpSpPr>
          <a:xfrm>
            <a:off x="2538997" y="7921039"/>
            <a:ext cx="7096725" cy="801537"/>
            <a:chOff x="2563369" y="6965999"/>
            <a:chExt cx="7096725" cy="80153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8B83ABC3-15CE-4FC1-886E-703B0A1237B8}"/>
                </a:ext>
              </a:extLst>
            </p:cNvPr>
            <p:cNvGrpSpPr/>
            <p:nvPr/>
          </p:nvGrpSpPr>
          <p:grpSpPr>
            <a:xfrm>
              <a:off x="8032614" y="6965999"/>
              <a:ext cx="1627480" cy="792000"/>
              <a:chOff x="8626903" y="1455390"/>
              <a:chExt cx="1627480" cy="792000"/>
            </a:xfrm>
          </p:grpSpPr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178FE18-53B4-40C5-8C64-35663C6AF2B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626903" y="1707518"/>
                <a:ext cx="982531" cy="338554"/>
              </a:xfrm>
              <a:prstGeom prst="rect">
                <a:avLst/>
              </a:prstGeom>
              <a:solidFill>
                <a:srgbClr val="004F8A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chemeClr val="bg1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蘇煜㭿</a:t>
                </a:r>
              </a:p>
            </p:txBody>
          </p: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2919DCE8-4300-4AED-81D2-90FA938124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62383" y="1455390"/>
                <a:ext cx="792000" cy="792000"/>
                <a:chOff x="9462383" y="1455390"/>
                <a:chExt cx="1548000" cy="1548000"/>
              </a:xfrm>
            </p:grpSpPr>
            <p:sp>
              <p:nvSpPr>
                <p:cNvPr id="49" name="橢圓 48">
                  <a:extLst>
                    <a:ext uri="{FF2B5EF4-FFF2-40B4-BE49-F238E27FC236}">
                      <a16:creationId xmlns:a16="http://schemas.microsoft.com/office/drawing/2014/main" id="{62898E98-88E1-4107-9E8F-A77ECFA9C9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62383" y="1455390"/>
                  <a:ext cx="1548000" cy="154800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橢圓 49">
                  <a:extLst>
                    <a:ext uri="{FF2B5EF4-FFF2-40B4-BE49-F238E27FC236}">
                      <a16:creationId xmlns:a16="http://schemas.microsoft.com/office/drawing/2014/main" id="{DCC4A1D9-07E9-411E-9EA5-D26B8B0F7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16383" y="1510519"/>
                  <a:ext cx="1440000" cy="1440000"/>
                </a:xfrm>
                <a:prstGeom prst="ellipse">
                  <a:avLst/>
                </a:prstGeom>
                <a:blipFill dpi="0" rotWithShape="1">
                  <a:blip r:embed="rId12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EE369A91-A1CB-4750-9A99-0719B293C0C8}"/>
                </a:ext>
              </a:extLst>
            </p:cNvPr>
            <p:cNvGrpSpPr/>
            <p:nvPr/>
          </p:nvGrpSpPr>
          <p:grpSpPr>
            <a:xfrm>
              <a:off x="2563369" y="6969108"/>
              <a:ext cx="1634605" cy="792000"/>
              <a:chOff x="12764" y="1452840"/>
              <a:chExt cx="1634605" cy="792000"/>
            </a:xfrm>
          </p:grpSpPr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DA3F3B8-BFAC-49A7-BB50-5D6F04635A6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764" y="1688984"/>
                <a:ext cx="982531" cy="3385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chemeClr val="bg1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方俊程</a:t>
                </a: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47389DFA-8117-4343-975E-AF21AF612E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5369" y="1452840"/>
                <a:ext cx="792000" cy="792000"/>
                <a:chOff x="855369" y="1452840"/>
                <a:chExt cx="1548000" cy="1548000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553CE5F9-0BE0-4989-9D0E-74444ADAE6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5369" y="1452840"/>
                  <a:ext cx="1548000" cy="1548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6" name="橢圓 45">
                  <a:extLst>
                    <a:ext uri="{FF2B5EF4-FFF2-40B4-BE49-F238E27FC236}">
                      <a16:creationId xmlns:a16="http://schemas.microsoft.com/office/drawing/2014/main" id="{F734E1FF-DA00-4A3D-95B1-FF6ABAF83D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15548" y="1510519"/>
                  <a:ext cx="1440000" cy="1440000"/>
                </a:xfrm>
                <a:prstGeom prst="ellipse">
                  <a:avLst/>
                </a:prstGeom>
                <a:blipFill dpi="0" rotWithShape="1">
                  <a:blip r:embed="rId13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A465245-11AD-4D80-BDE3-A3722FDE07C5}"/>
                </a:ext>
              </a:extLst>
            </p:cNvPr>
            <p:cNvGrpSpPr/>
            <p:nvPr/>
          </p:nvGrpSpPr>
          <p:grpSpPr>
            <a:xfrm>
              <a:off x="4397157" y="6965999"/>
              <a:ext cx="1621420" cy="792000"/>
              <a:chOff x="2897142" y="1464036"/>
              <a:chExt cx="1621420" cy="792000"/>
            </a:xfrm>
          </p:grpSpPr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1DDDA12-6BDD-4AC3-9BF5-A5FAFE6638A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897142" y="1681438"/>
                <a:ext cx="982531" cy="33855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chemeClr val="bg1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吳柏均</a:t>
                </a:r>
              </a:p>
            </p:txBody>
          </p: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83D219F7-3D00-456A-90D9-489898EB14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562" y="1464036"/>
                <a:ext cx="792000" cy="792000"/>
                <a:chOff x="3726562" y="1464036"/>
                <a:chExt cx="1548000" cy="1548000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8E4620A8-5A8A-4EB8-B519-9FABC95C7C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562" y="1464036"/>
                  <a:ext cx="1548000" cy="1548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36994E7D-DDE6-44BF-946B-D0A2514BFB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6622" y="1510519"/>
                  <a:ext cx="1440000" cy="1440000"/>
                </a:xfrm>
                <a:prstGeom prst="ellipse">
                  <a:avLst/>
                </a:prstGeom>
                <a:blipFill dpi="0" rotWithShape="1">
                  <a:blip r:embed="rId14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C453E8AD-48C3-4852-92B1-36F872173297}"/>
                </a:ext>
              </a:extLst>
            </p:cNvPr>
            <p:cNvGrpSpPr/>
            <p:nvPr/>
          </p:nvGrpSpPr>
          <p:grpSpPr>
            <a:xfrm>
              <a:off x="6199840" y="6975536"/>
              <a:ext cx="1636700" cy="792000"/>
              <a:chOff x="5794755" y="1464036"/>
              <a:chExt cx="1636700" cy="792000"/>
            </a:xfrm>
          </p:grpSpPr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83DDD24-B0E5-42C0-B0BF-956A757AC19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794755" y="1674281"/>
                <a:ext cx="982531" cy="338554"/>
              </a:xfrm>
              <a:prstGeom prst="rect">
                <a:avLst/>
              </a:prstGeom>
              <a:solidFill>
                <a:srgbClr val="00602B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chemeClr val="bg1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黃玟勝</a:t>
                </a:r>
              </a:p>
            </p:txBody>
          </p: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91752B3-1CD1-4697-9179-2FF4A0477F8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39455" y="1464036"/>
                <a:ext cx="792000" cy="792000"/>
                <a:chOff x="6639455" y="1464036"/>
                <a:chExt cx="1548000" cy="1548000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D385754-D9FB-4434-AF0A-0368070F8A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39455" y="1464036"/>
                  <a:ext cx="1548000" cy="1548000"/>
                </a:xfrm>
                <a:prstGeom prst="ellipse">
                  <a:avLst/>
                </a:prstGeom>
                <a:solidFill>
                  <a:srgbClr val="0060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AA88C946-58DE-4654-ACEC-E88C6E86B8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94396" y="1510519"/>
                  <a:ext cx="1440000" cy="1440000"/>
                </a:xfrm>
                <a:prstGeom prst="ellipse">
                  <a:avLst/>
                </a:prstGeom>
                <a:blipFill dpi="0" rotWithShape="1">
                  <a:blip r:embed="rId15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497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7"/>
          <p:cNvGrpSpPr/>
          <p:nvPr/>
        </p:nvGrpSpPr>
        <p:grpSpPr>
          <a:xfrm>
            <a:off x="6539773" y="3059520"/>
            <a:ext cx="5035180" cy="3354570"/>
            <a:chOff x="1890765" y="1152471"/>
            <a:chExt cx="5345959" cy="3561615"/>
          </a:xfrm>
        </p:grpSpPr>
        <p:pic>
          <p:nvPicPr>
            <p:cNvPr id="228" name="Google Shape;228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72858" y="1152471"/>
              <a:ext cx="2029764" cy="1522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07816" y="1152472"/>
              <a:ext cx="2029764" cy="1522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90765" y="2944093"/>
              <a:ext cx="2063866" cy="1769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72858" y="2944093"/>
              <a:ext cx="2063866" cy="1769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7"/>
            <p:cNvSpPr/>
            <p:nvPr/>
          </p:nvSpPr>
          <p:spPr>
            <a:xfrm>
              <a:off x="4144617" y="1719470"/>
              <a:ext cx="824948" cy="56653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C5ADB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4131964" y="3545826"/>
              <a:ext cx="824948" cy="56653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C5ADB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1E76BC9-5A9A-4B6C-AC42-0565A1365925}"/>
              </a:ext>
            </a:extLst>
          </p:cNvPr>
          <p:cNvGrpSpPr/>
          <p:nvPr/>
        </p:nvGrpSpPr>
        <p:grpSpPr>
          <a:xfrm>
            <a:off x="1108232" y="1036800"/>
            <a:ext cx="11221108" cy="4721063"/>
            <a:chOff x="970892" y="490538"/>
            <a:chExt cx="11360150" cy="5267325"/>
          </a:xfrm>
        </p:grpSpPr>
        <p:sp>
          <p:nvSpPr>
            <p:cNvPr id="237" name="Google Shape;237;p7"/>
            <p:cNvSpPr txBox="1"/>
            <p:nvPr/>
          </p:nvSpPr>
          <p:spPr>
            <a:xfrm>
              <a:off x="970892" y="490538"/>
              <a:ext cx="11360150" cy="1144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Calibri"/>
                <a:buNone/>
              </a:pPr>
              <a:r>
                <a:rPr lang="zh-TW" sz="4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U2-Net之於專案的應用</a:t>
              </a:r>
              <a:endParaRPr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 txBox="1"/>
            <p:nvPr/>
          </p:nvSpPr>
          <p:spPr>
            <a:xfrm>
              <a:off x="970892" y="2371725"/>
              <a:ext cx="11221108" cy="3386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pPr marL="2286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找出圖片中前景之處來製作Mask</a:t>
              </a: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endParaRPr lang="en-US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alt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用</a:t>
              </a:r>
              <a:r>
                <a:rPr lang="en-US" altLang="zh-TW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Mask</a:t>
              </a:r>
              <a:r>
                <a:rPr lang="zh-TW" alt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去背</a:t>
              </a: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</a:pPr>
              <a:endParaRPr lang="en-US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50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7310" marR="0" lvl="0" indent="11049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7310" marR="0" lvl="0" indent="11049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41;p2">
            <a:extLst>
              <a:ext uri="{FF2B5EF4-FFF2-40B4-BE49-F238E27FC236}">
                <a16:creationId xmlns:a16="http://schemas.microsoft.com/office/drawing/2014/main" id="{950C036C-E35E-4C80-A8AA-B882ED187BED}"/>
              </a:ext>
            </a:extLst>
          </p:cNvPr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18" name="Google Shape;142;p2">
              <a:extLst>
                <a:ext uri="{FF2B5EF4-FFF2-40B4-BE49-F238E27FC236}">
                  <a16:creationId xmlns:a16="http://schemas.microsoft.com/office/drawing/2014/main" id="{2426D92A-8616-43DE-9F26-33A072FA032C}"/>
                </a:ext>
              </a:extLst>
            </p:cNvPr>
            <p:cNvPicPr preferRelativeResize="0"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43;p2">
              <a:extLst>
                <a:ext uri="{FF2B5EF4-FFF2-40B4-BE49-F238E27FC236}">
                  <a16:creationId xmlns:a16="http://schemas.microsoft.com/office/drawing/2014/main" id="{A1029FB1-9775-44EC-BD9C-6A34B7262D7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1852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"/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142" name="Google Shape;142;p2"/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"/>
            <p:cNvPicPr preferRelativeResize="0"/>
            <p:nvPr/>
          </p:nvPicPr>
          <p:blipFill rotWithShape="1">
            <a:blip r:embed="rId4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55520789-BC42-400D-A54D-D72CDE38925F}"/>
              </a:ext>
            </a:extLst>
          </p:cNvPr>
          <p:cNvGrpSpPr/>
          <p:nvPr/>
        </p:nvGrpSpPr>
        <p:grpSpPr>
          <a:xfrm>
            <a:off x="4314529" y="2227386"/>
            <a:ext cx="7433934" cy="3924301"/>
            <a:chOff x="4477367" y="2227386"/>
            <a:chExt cx="7433934" cy="3924301"/>
          </a:xfrm>
        </p:grpSpPr>
        <p:pic>
          <p:nvPicPr>
            <p:cNvPr id="12" name="Google Shape;136;p2">
              <a:extLst>
                <a:ext uri="{FF2B5EF4-FFF2-40B4-BE49-F238E27FC236}">
                  <a16:creationId xmlns:a16="http://schemas.microsoft.com/office/drawing/2014/main" id="{D792F715-A1B2-4809-A362-447150F7697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77367" y="2227387"/>
              <a:ext cx="13589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7;p2">
              <a:extLst>
                <a:ext uri="{FF2B5EF4-FFF2-40B4-BE49-F238E27FC236}">
                  <a16:creationId xmlns:a16="http://schemas.microsoft.com/office/drawing/2014/main" id="{2D29B0A8-A28D-46D3-85FB-BE076A24486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36267" y="2227386"/>
              <a:ext cx="1371600" cy="386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8;p2">
              <a:extLst>
                <a:ext uri="{FF2B5EF4-FFF2-40B4-BE49-F238E27FC236}">
                  <a16:creationId xmlns:a16="http://schemas.microsoft.com/office/drawing/2014/main" id="{B7F9C006-8FAB-43FE-9331-5AF78D6D468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07868" y="2708728"/>
              <a:ext cx="4703433" cy="3225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39;p2">
            <a:extLst>
              <a:ext uri="{FF2B5EF4-FFF2-40B4-BE49-F238E27FC236}">
                <a16:creationId xmlns:a16="http://schemas.microsoft.com/office/drawing/2014/main" id="{12406452-460A-48F7-A9D2-0A4C846D5D8C}"/>
              </a:ext>
            </a:extLst>
          </p:cNvPr>
          <p:cNvSpPr/>
          <p:nvPr/>
        </p:nvSpPr>
        <p:spPr>
          <a:xfrm>
            <a:off x="8555794" y="2802067"/>
            <a:ext cx="684800" cy="674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B2E64C-67AF-431E-9BD5-575E08621606}"/>
              </a:ext>
            </a:extLst>
          </p:cNvPr>
          <p:cNvGrpSpPr/>
          <p:nvPr/>
        </p:nvGrpSpPr>
        <p:grpSpPr>
          <a:xfrm>
            <a:off x="1089764" y="888274"/>
            <a:ext cx="11102236" cy="5207753"/>
            <a:chOff x="831850" y="888274"/>
            <a:chExt cx="11360150" cy="5207753"/>
          </a:xfrm>
        </p:grpSpPr>
        <p:sp>
          <p:nvSpPr>
            <p:cNvPr id="11" name="Google Shape;135;p2">
              <a:extLst>
                <a:ext uri="{FF2B5EF4-FFF2-40B4-BE49-F238E27FC236}">
                  <a16:creationId xmlns:a16="http://schemas.microsoft.com/office/drawing/2014/main" id="{C9BF1951-F428-4105-ABB3-7A3CBC5EE9A2}"/>
                </a:ext>
              </a:extLst>
            </p:cNvPr>
            <p:cNvSpPr txBox="1">
              <a:spLocks/>
            </p:cNvSpPr>
            <p:nvPr/>
          </p:nvSpPr>
          <p:spPr>
            <a:xfrm>
              <a:off x="831850" y="888274"/>
              <a:ext cx="11360150" cy="1144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5200"/>
                <a:buFont typeface="Calibri"/>
                <a:buNone/>
              </a:pPr>
              <a:r>
                <a:rPr lang="zh-TW" altLang="en-US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為何選擇</a:t>
              </a:r>
              <a:r>
                <a:rPr lang="en-US" altLang="zh-TW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U2-Net</a:t>
              </a:r>
              <a:endPara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40;p2">
              <a:extLst>
                <a:ext uri="{FF2B5EF4-FFF2-40B4-BE49-F238E27FC236}">
                  <a16:creationId xmlns:a16="http://schemas.microsoft.com/office/drawing/2014/main" id="{0F502E78-27E1-4E00-822A-46F148FEB376}"/>
                </a:ext>
              </a:extLst>
            </p:cNvPr>
            <p:cNvSpPr txBox="1"/>
            <p:nvPr/>
          </p:nvSpPr>
          <p:spPr>
            <a:xfrm>
              <a:off x="831850" y="2709927"/>
              <a:ext cx="3314265" cy="33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pPr marL="2286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alt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最新</a:t>
              </a: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indent="-254000"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alt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表現最為優異</a:t>
              </a:r>
            </a:p>
            <a:p>
              <a:pPr marL="2286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indent="-254000"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alt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主觀效果佳</a:t>
              </a: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indent="-254000">
                <a:buClr>
                  <a:schemeClr val="dk1"/>
                </a:buClr>
                <a:buSzPts val="4000"/>
                <a:buFont typeface="Arial"/>
                <a:buChar char="•"/>
              </a:pP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indent="-254000"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alt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占用較低內存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69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1;p2">
            <a:extLst>
              <a:ext uri="{FF2B5EF4-FFF2-40B4-BE49-F238E27FC236}">
                <a16:creationId xmlns:a16="http://schemas.microsoft.com/office/drawing/2014/main" id="{6FF8AB85-485F-433B-A0D7-8B9AB04BE78D}"/>
              </a:ext>
            </a:extLst>
          </p:cNvPr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15" name="Google Shape;142;p2">
              <a:extLst>
                <a:ext uri="{FF2B5EF4-FFF2-40B4-BE49-F238E27FC236}">
                  <a16:creationId xmlns:a16="http://schemas.microsoft.com/office/drawing/2014/main" id="{C4654B7D-913B-4564-85D1-72C1CC920EF6}"/>
                </a:ext>
              </a:extLst>
            </p:cNvPr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43;p2">
              <a:extLst>
                <a:ext uri="{FF2B5EF4-FFF2-40B4-BE49-F238E27FC236}">
                  <a16:creationId xmlns:a16="http://schemas.microsoft.com/office/drawing/2014/main" id="{F596FA3E-EA05-4B7C-80C1-7246D3850E2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Google Shape;155;p4">
            <a:extLst>
              <a:ext uri="{FF2B5EF4-FFF2-40B4-BE49-F238E27FC236}">
                <a16:creationId xmlns:a16="http://schemas.microsoft.com/office/drawing/2014/main" id="{F54703F8-75F6-4292-B19D-80B64D7D2C5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9466" y="418175"/>
            <a:ext cx="5900404" cy="60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56;p4">
            <a:extLst>
              <a:ext uri="{FF2B5EF4-FFF2-40B4-BE49-F238E27FC236}">
                <a16:creationId xmlns:a16="http://schemas.microsoft.com/office/drawing/2014/main" id="{9C0B3E9E-27A6-47C6-A8CB-94C931FC48AA}"/>
              </a:ext>
            </a:extLst>
          </p:cNvPr>
          <p:cNvSpPr txBox="1"/>
          <p:nvPr/>
        </p:nvSpPr>
        <p:spPr>
          <a:xfrm>
            <a:off x="9826633" y="2270134"/>
            <a:ext cx="2143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57;p4">
            <a:extLst>
              <a:ext uri="{FF2B5EF4-FFF2-40B4-BE49-F238E27FC236}">
                <a16:creationId xmlns:a16="http://schemas.microsoft.com/office/drawing/2014/main" id="{77F9D9B0-7BC2-4107-BBB1-EF1E7A566BE7}"/>
              </a:ext>
            </a:extLst>
          </p:cNvPr>
          <p:cNvSpPr/>
          <p:nvPr/>
        </p:nvSpPr>
        <p:spPr>
          <a:xfrm>
            <a:off x="4633467" y="291067"/>
            <a:ext cx="632800" cy="6045600"/>
          </a:xfrm>
          <a:prstGeom prst="ellipse">
            <a:avLst/>
          </a:prstGeom>
          <a:noFill/>
          <a:ln w="571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62;p4">
            <a:extLst>
              <a:ext uri="{FF2B5EF4-FFF2-40B4-BE49-F238E27FC236}">
                <a16:creationId xmlns:a16="http://schemas.microsoft.com/office/drawing/2014/main" id="{F77E2EF5-B53B-4764-9578-C008BEFFCD32}"/>
              </a:ext>
            </a:extLst>
          </p:cNvPr>
          <p:cNvSpPr txBox="1"/>
          <p:nvPr/>
        </p:nvSpPr>
        <p:spPr>
          <a:xfrm>
            <a:off x="1179872" y="1036800"/>
            <a:ext cx="11012128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63;p4">
            <a:extLst>
              <a:ext uri="{FF2B5EF4-FFF2-40B4-BE49-F238E27FC236}">
                <a16:creationId xmlns:a16="http://schemas.microsoft.com/office/drawing/2014/main" id="{538203AC-E09F-461B-9739-90A6C723A38B}"/>
              </a:ext>
            </a:extLst>
          </p:cNvPr>
          <p:cNvSpPr txBox="1"/>
          <p:nvPr/>
        </p:nvSpPr>
        <p:spPr>
          <a:xfrm>
            <a:off x="1099489" y="2697195"/>
            <a:ext cx="2646845" cy="3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286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可以看出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U2-Net與其他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方式比對效果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732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141;p2">
            <a:extLst>
              <a:ext uri="{FF2B5EF4-FFF2-40B4-BE49-F238E27FC236}">
                <a16:creationId xmlns:a16="http://schemas.microsoft.com/office/drawing/2014/main" id="{3F003660-199E-45FA-B381-5F8D6048FE85}"/>
              </a:ext>
            </a:extLst>
          </p:cNvPr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23" name="Google Shape;142;p2">
              <a:extLst>
                <a:ext uri="{FF2B5EF4-FFF2-40B4-BE49-F238E27FC236}">
                  <a16:creationId xmlns:a16="http://schemas.microsoft.com/office/drawing/2014/main" id="{6B324638-E888-4A82-BCFF-226048CC9C86}"/>
                </a:ext>
              </a:extLst>
            </p:cNvPr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43;p2">
              <a:extLst>
                <a:ext uri="{FF2B5EF4-FFF2-40B4-BE49-F238E27FC236}">
                  <a16:creationId xmlns:a16="http://schemas.microsoft.com/office/drawing/2014/main" id="{BA17E1B2-03B3-4322-90AB-3752B84BBFB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" name="Google Shape;168;p5">
            <a:extLst>
              <a:ext uri="{FF2B5EF4-FFF2-40B4-BE49-F238E27FC236}">
                <a16:creationId xmlns:a16="http://schemas.microsoft.com/office/drawing/2014/main" id="{6AD7A568-DFEE-4616-81E2-D21E290EAA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3975" y="490544"/>
            <a:ext cx="5608000" cy="603793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169;p5">
            <a:extLst>
              <a:ext uri="{FF2B5EF4-FFF2-40B4-BE49-F238E27FC236}">
                <a16:creationId xmlns:a16="http://schemas.microsoft.com/office/drawing/2014/main" id="{A39440A3-D3C8-4D8C-96B8-145D019CC8BD}"/>
              </a:ext>
            </a:extLst>
          </p:cNvPr>
          <p:cNvSpPr/>
          <p:nvPr/>
        </p:nvSpPr>
        <p:spPr>
          <a:xfrm rot="10800000" flipH="1">
            <a:off x="5778634" y="3626376"/>
            <a:ext cx="631500" cy="7635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70;p5">
            <a:extLst>
              <a:ext uri="{FF2B5EF4-FFF2-40B4-BE49-F238E27FC236}">
                <a16:creationId xmlns:a16="http://schemas.microsoft.com/office/drawing/2014/main" id="{F9631D17-B020-4560-BB6D-65523B4E4AEB}"/>
              </a:ext>
            </a:extLst>
          </p:cNvPr>
          <p:cNvSpPr txBox="1"/>
          <p:nvPr/>
        </p:nvSpPr>
        <p:spPr>
          <a:xfrm>
            <a:off x="3015931" y="3017403"/>
            <a:ext cx="1905766" cy="139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lang="en-US" altLang="zh-TW"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867"/>
            </a:pPr>
            <a:r>
              <a:rPr lang="zh-TW" altLang="en-US" sz="1867" dirty="0">
                <a:solidFill>
                  <a:schemeClr val="dk1"/>
                </a:solidFill>
              </a:rPr>
              <a:t>進行特徵擷取</a:t>
            </a:r>
            <a:endParaRPr lang="zh-TW" alt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71;p5">
            <a:extLst>
              <a:ext uri="{FF2B5EF4-FFF2-40B4-BE49-F238E27FC236}">
                <a16:creationId xmlns:a16="http://schemas.microsoft.com/office/drawing/2014/main" id="{1B452D20-413F-4730-9CAD-D74622003AAB}"/>
              </a:ext>
            </a:extLst>
          </p:cNvPr>
          <p:cNvSpPr txBox="1"/>
          <p:nvPr/>
        </p:nvSpPr>
        <p:spPr>
          <a:xfrm>
            <a:off x="3040888" y="4242900"/>
            <a:ext cx="1334976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lang="en-US" altLang="zh-TW"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altLang="en-US"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重建特徵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72;p5">
            <a:extLst>
              <a:ext uri="{FF2B5EF4-FFF2-40B4-BE49-F238E27FC236}">
                <a16:creationId xmlns:a16="http://schemas.microsoft.com/office/drawing/2014/main" id="{1C079B83-ED31-46BA-83D0-13F57EC8C95F}"/>
              </a:ext>
            </a:extLst>
          </p:cNvPr>
          <p:cNvSpPr txBox="1"/>
          <p:nvPr/>
        </p:nvSpPr>
        <p:spPr>
          <a:xfrm>
            <a:off x="6139167" y="371609"/>
            <a:ext cx="1565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像素分類器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73;p5">
            <a:extLst>
              <a:ext uri="{FF2B5EF4-FFF2-40B4-BE49-F238E27FC236}">
                <a16:creationId xmlns:a16="http://schemas.microsoft.com/office/drawing/2014/main" id="{630C5E16-4A3A-425D-ADA8-BA0EF26374C0}"/>
              </a:ext>
            </a:extLst>
          </p:cNvPr>
          <p:cNvSpPr txBox="1"/>
          <p:nvPr/>
        </p:nvSpPr>
        <p:spPr>
          <a:xfrm>
            <a:off x="2989105" y="1697968"/>
            <a:ext cx="1687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輸入:</a:t>
            </a:r>
            <a:r>
              <a:rPr lang="zh-TW" altLang="en-US" sz="1867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彩色圖</a:t>
            </a:r>
            <a:endParaRPr sz="1867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74;p5">
            <a:extLst>
              <a:ext uri="{FF2B5EF4-FFF2-40B4-BE49-F238E27FC236}">
                <a16:creationId xmlns:a16="http://schemas.microsoft.com/office/drawing/2014/main" id="{43AEE52D-6D52-44A6-9B43-94E6F7CB0ACC}"/>
              </a:ext>
            </a:extLst>
          </p:cNvPr>
          <p:cNvSpPr txBox="1"/>
          <p:nvPr/>
        </p:nvSpPr>
        <p:spPr>
          <a:xfrm>
            <a:off x="10044259" y="931522"/>
            <a:ext cx="16872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輸出:</a:t>
            </a:r>
            <a:r>
              <a:rPr lang="en-US" altLang="zh-TW" sz="1867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</a:t>
            </a:r>
            <a:endParaRPr sz="1867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867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82;p5">
            <a:extLst>
              <a:ext uri="{FF2B5EF4-FFF2-40B4-BE49-F238E27FC236}">
                <a16:creationId xmlns:a16="http://schemas.microsoft.com/office/drawing/2014/main" id="{516C1D84-ADB7-4631-9D20-BB5C15838C2E}"/>
              </a:ext>
            </a:extLst>
          </p:cNvPr>
          <p:cNvSpPr txBox="1"/>
          <p:nvPr/>
        </p:nvSpPr>
        <p:spPr>
          <a:xfrm>
            <a:off x="1165276" y="769684"/>
            <a:ext cx="50862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U2-Net架構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183;p5">
            <a:extLst>
              <a:ext uri="{FF2B5EF4-FFF2-40B4-BE49-F238E27FC236}">
                <a16:creationId xmlns:a16="http://schemas.microsoft.com/office/drawing/2014/main" id="{2D663EA8-C921-4F68-8D6B-92A52A86953A}"/>
              </a:ext>
            </a:extLst>
          </p:cNvPr>
          <p:cNvSpPr/>
          <p:nvPr/>
        </p:nvSpPr>
        <p:spPr>
          <a:xfrm>
            <a:off x="4150384" y="2771451"/>
            <a:ext cx="631500" cy="7635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184;p5">
            <a:extLst>
              <a:ext uri="{FF2B5EF4-FFF2-40B4-BE49-F238E27FC236}">
                <a16:creationId xmlns:a16="http://schemas.microsoft.com/office/drawing/2014/main" id="{9997637C-4256-49D2-8EA5-4367A760DE4B}"/>
              </a:ext>
            </a:extLst>
          </p:cNvPr>
          <p:cNvCxnSpPr>
            <a:stCxn id="57" idx="3"/>
            <a:endCxn id="55" idx="0"/>
          </p:cNvCxnSpPr>
          <p:nvPr/>
        </p:nvCxnSpPr>
        <p:spPr>
          <a:xfrm flipV="1">
            <a:off x="4375864" y="4047595"/>
            <a:ext cx="1402770" cy="749379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00AD1A5-BC74-44A3-9650-7059F47FA7BA}"/>
              </a:ext>
            </a:extLst>
          </p:cNvPr>
          <p:cNvSpPr/>
          <p:nvPr/>
        </p:nvSpPr>
        <p:spPr>
          <a:xfrm>
            <a:off x="7465512" y="490544"/>
            <a:ext cx="566342" cy="5876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C9A985BC-C255-4C75-AAFF-5BCBC8883299}"/>
              </a:ext>
            </a:extLst>
          </p:cNvPr>
          <p:cNvSpPr/>
          <p:nvPr/>
        </p:nvSpPr>
        <p:spPr>
          <a:xfrm>
            <a:off x="5135671" y="2254685"/>
            <a:ext cx="1753644" cy="3858031"/>
          </a:xfrm>
          <a:custGeom>
            <a:avLst/>
            <a:gdLst>
              <a:gd name="connsiteX0" fmla="*/ 0 w 1753644"/>
              <a:gd name="connsiteY0" fmla="*/ 0 h 3858031"/>
              <a:gd name="connsiteX1" fmla="*/ 814192 w 1753644"/>
              <a:gd name="connsiteY1" fmla="*/ 3858016 h 3858031"/>
              <a:gd name="connsiteX2" fmla="*/ 1753644 w 1753644"/>
              <a:gd name="connsiteY2" fmla="*/ 37578 h 385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644" h="3858031">
                <a:moveTo>
                  <a:pt x="0" y="0"/>
                </a:moveTo>
                <a:cubicBezTo>
                  <a:pt x="260959" y="1925876"/>
                  <a:pt x="521918" y="3851753"/>
                  <a:pt x="814192" y="3858016"/>
                </a:cubicBezTo>
                <a:cubicBezTo>
                  <a:pt x="1106466" y="3864279"/>
                  <a:pt x="1430055" y="1950928"/>
                  <a:pt x="1753644" y="375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32B6B767-6456-4119-891B-570A9867C049}"/>
              </a:ext>
            </a:extLst>
          </p:cNvPr>
          <p:cNvSpPr/>
          <p:nvPr/>
        </p:nvSpPr>
        <p:spPr>
          <a:xfrm>
            <a:off x="4906752" y="1189726"/>
            <a:ext cx="764087" cy="588735"/>
          </a:xfrm>
          <a:custGeom>
            <a:avLst/>
            <a:gdLst>
              <a:gd name="connsiteX0" fmla="*/ 0 w 764087"/>
              <a:gd name="connsiteY0" fmla="*/ 12527 h 588735"/>
              <a:gd name="connsiteX1" fmla="*/ 350729 w 764087"/>
              <a:gd name="connsiteY1" fmla="*/ 588724 h 588735"/>
              <a:gd name="connsiteX2" fmla="*/ 764087 w 764087"/>
              <a:gd name="connsiteY2" fmla="*/ 0 h 5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087" h="588735">
                <a:moveTo>
                  <a:pt x="0" y="12527"/>
                </a:moveTo>
                <a:cubicBezTo>
                  <a:pt x="111690" y="301669"/>
                  <a:pt x="223381" y="590812"/>
                  <a:pt x="350729" y="588724"/>
                </a:cubicBezTo>
                <a:cubicBezTo>
                  <a:pt x="478077" y="586636"/>
                  <a:pt x="621082" y="293318"/>
                  <a:pt x="764087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4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41;p2">
            <a:extLst>
              <a:ext uri="{FF2B5EF4-FFF2-40B4-BE49-F238E27FC236}">
                <a16:creationId xmlns:a16="http://schemas.microsoft.com/office/drawing/2014/main" id="{472484CE-B77F-4802-A6C4-68038FAD9194}"/>
              </a:ext>
            </a:extLst>
          </p:cNvPr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12" name="Google Shape;142;p2">
              <a:extLst>
                <a:ext uri="{FF2B5EF4-FFF2-40B4-BE49-F238E27FC236}">
                  <a16:creationId xmlns:a16="http://schemas.microsoft.com/office/drawing/2014/main" id="{84A7CCD6-B3D7-4D3C-9D76-AAF12094BB1B}"/>
                </a:ext>
              </a:extLst>
            </p:cNvPr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43;p2">
              <a:extLst>
                <a:ext uri="{FF2B5EF4-FFF2-40B4-BE49-F238E27FC236}">
                  <a16:creationId xmlns:a16="http://schemas.microsoft.com/office/drawing/2014/main" id="{35E2CF8E-0232-4331-8A55-BDF87D88055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6F93C7F1-3820-4542-A778-A7DA857A9F77}"/>
              </a:ext>
            </a:extLst>
          </p:cNvPr>
          <p:cNvGrpSpPr/>
          <p:nvPr/>
        </p:nvGrpSpPr>
        <p:grpSpPr>
          <a:xfrm>
            <a:off x="1179869" y="843200"/>
            <a:ext cx="11012130" cy="5651263"/>
            <a:chOff x="831849" y="539836"/>
            <a:chExt cx="11360151" cy="5954626"/>
          </a:xfrm>
        </p:grpSpPr>
        <p:pic>
          <p:nvPicPr>
            <p:cNvPr id="8" name="Google Shape;233;p8">
              <a:extLst>
                <a:ext uri="{FF2B5EF4-FFF2-40B4-BE49-F238E27FC236}">
                  <a16:creationId xmlns:a16="http://schemas.microsoft.com/office/drawing/2014/main" id="{1E21D247-16DA-42F3-8AC7-4F281752A8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26225" y="3505314"/>
              <a:ext cx="4253922" cy="2989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37;p8">
              <a:extLst>
                <a:ext uri="{FF2B5EF4-FFF2-40B4-BE49-F238E27FC236}">
                  <a16:creationId xmlns:a16="http://schemas.microsoft.com/office/drawing/2014/main" id="{826E33AA-63E4-483B-BB3A-3972CC83E567}"/>
                </a:ext>
              </a:extLst>
            </p:cNvPr>
            <p:cNvSpPr txBox="1"/>
            <p:nvPr/>
          </p:nvSpPr>
          <p:spPr>
            <a:xfrm>
              <a:off x="831849" y="539836"/>
              <a:ext cx="11360150" cy="1144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Calibri"/>
                <a:buNone/>
              </a:pPr>
              <a:r>
                <a:rPr lang="zh-TW" sz="4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U2-Net訓練前的思考</a:t>
              </a:r>
              <a:endParaRPr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38;p8">
              <a:extLst>
                <a:ext uri="{FF2B5EF4-FFF2-40B4-BE49-F238E27FC236}">
                  <a16:creationId xmlns:a16="http://schemas.microsoft.com/office/drawing/2014/main" id="{E130CD48-4922-43DD-9DCD-01E2442D5B81}"/>
                </a:ext>
              </a:extLst>
            </p:cNvPr>
            <p:cNvSpPr txBox="1"/>
            <p:nvPr/>
          </p:nvSpPr>
          <p:spPr>
            <a:xfrm>
              <a:off x="831850" y="2371725"/>
              <a:ext cx="11360150" cy="3386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pPr marL="228600" marR="0" lvl="0" indent="-253999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資料取得不易</a:t>
              </a: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</a:pP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53999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alt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硬體效能不足</a:t>
              </a:r>
              <a:endParaRPr lang="en-US" alt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53999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endPara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53999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alt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更高質量的資料做遷移學習</a:t>
              </a: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78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7310" marR="0" lvl="0" indent="11049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7310" marR="0" lvl="0" indent="11049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628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 txBox="1"/>
          <p:nvPr/>
        </p:nvSpPr>
        <p:spPr>
          <a:xfrm>
            <a:off x="1095694" y="804238"/>
            <a:ext cx="11360150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資料取得步驟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oogle Shape;141;p2">
            <a:extLst>
              <a:ext uri="{FF2B5EF4-FFF2-40B4-BE49-F238E27FC236}">
                <a16:creationId xmlns:a16="http://schemas.microsoft.com/office/drawing/2014/main" id="{90094DDD-8ED6-4CEE-92D0-7341F609E4E0}"/>
              </a:ext>
            </a:extLst>
          </p:cNvPr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24" name="Google Shape;142;p2">
              <a:extLst>
                <a:ext uri="{FF2B5EF4-FFF2-40B4-BE49-F238E27FC236}">
                  <a16:creationId xmlns:a16="http://schemas.microsoft.com/office/drawing/2014/main" id="{C93E95DA-487A-4E12-8247-1899C7E84BDC}"/>
                </a:ext>
              </a:extLst>
            </p:cNvPr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43;p2">
              <a:extLst>
                <a:ext uri="{FF2B5EF4-FFF2-40B4-BE49-F238E27FC236}">
                  <a16:creationId xmlns:a16="http://schemas.microsoft.com/office/drawing/2014/main" id="{1A1BC3B7-95FB-4DF8-A2FC-ADEAAC2ACB0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9"/>
          <p:cNvSpPr txBox="1"/>
          <p:nvPr/>
        </p:nvSpPr>
        <p:spPr>
          <a:xfrm>
            <a:off x="2946517" y="3560300"/>
            <a:ext cx="1555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爬蟲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5379751" y="3560300"/>
            <a:ext cx="1555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擷取物件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4084286" y="2258036"/>
            <a:ext cx="1079200" cy="8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7013202" y="2258036"/>
            <a:ext cx="1079200" cy="8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 txBox="1"/>
          <p:nvPr/>
        </p:nvSpPr>
        <p:spPr>
          <a:xfrm>
            <a:off x="8349762" y="3560300"/>
            <a:ext cx="1349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成功取得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3609551" y="4646100"/>
            <a:ext cx="1412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不理想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/>
          <p:nvPr/>
        </p:nvSpPr>
        <p:spPr>
          <a:xfrm rot="7817592">
            <a:off x="4396323" y="3702984"/>
            <a:ext cx="1089224" cy="964921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CAE04C1-788E-4154-BA8E-75EBB44D557B}"/>
              </a:ext>
            </a:extLst>
          </p:cNvPr>
          <p:cNvSpPr txBox="1"/>
          <p:nvPr/>
        </p:nvSpPr>
        <p:spPr>
          <a:xfrm>
            <a:off x="5184401" y="4773267"/>
            <a:ext cx="1828801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>
                    <a:lumMod val="9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人工修圖</a:t>
            </a:r>
          </a:p>
        </p:txBody>
      </p:sp>
      <p:sp>
        <p:nvSpPr>
          <p:cNvPr id="19" name="Google Shape;251;p9">
            <a:extLst>
              <a:ext uri="{FF2B5EF4-FFF2-40B4-BE49-F238E27FC236}">
                <a16:creationId xmlns:a16="http://schemas.microsoft.com/office/drawing/2014/main" id="{FF1F2744-50F6-4F39-AE08-7ABBC1D02A59}"/>
              </a:ext>
            </a:extLst>
          </p:cNvPr>
          <p:cNvSpPr/>
          <p:nvPr/>
        </p:nvSpPr>
        <p:spPr>
          <a:xfrm>
            <a:off x="8197286" y="2003899"/>
            <a:ext cx="1444800" cy="1412800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61;p9">
            <a:extLst>
              <a:ext uri="{FF2B5EF4-FFF2-40B4-BE49-F238E27FC236}">
                <a16:creationId xmlns:a16="http://schemas.microsoft.com/office/drawing/2014/main" id="{0BB247D6-BF72-4C42-B4A0-54EA2AA2E94B}"/>
              </a:ext>
            </a:extLst>
          </p:cNvPr>
          <p:cNvSpPr/>
          <p:nvPr/>
        </p:nvSpPr>
        <p:spPr>
          <a:xfrm rot="19489485">
            <a:off x="7133364" y="3871687"/>
            <a:ext cx="1079200" cy="8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70AC70-D06C-4A6B-B93A-AAB37F532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15" y="1993168"/>
            <a:ext cx="1628571" cy="16190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BE58EBF-AC0B-4601-81DF-988D8237B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23" y="1982704"/>
            <a:ext cx="1567834" cy="14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1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/>
          <p:nvPr/>
        </p:nvSpPr>
        <p:spPr>
          <a:xfrm>
            <a:off x="4492633" y="3111500"/>
            <a:ext cx="1952800" cy="1127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9234" y="2001683"/>
            <a:ext cx="2001855" cy="11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2801" y="2001668"/>
            <a:ext cx="2001887" cy="11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2798" y="3228974"/>
            <a:ext cx="2437767" cy="15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6234" y="3178584"/>
            <a:ext cx="2437769" cy="157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66267" y="4807732"/>
            <a:ext cx="2627464" cy="14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61334" y="4832566"/>
            <a:ext cx="2539223" cy="142893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0"/>
          <p:cNvSpPr txBox="1"/>
          <p:nvPr/>
        </p:nvSpPr>
        <p:spPr>
          <a:xfrm>
            <a:off x="1082723" y="784916"/>
            <a:ext cx="10715987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資料取得步驟:擷取物件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oogle Shape;141;p2">
            <a:extLst>
              <a:ext uri="{FF2B5EF4-FFF2-40B4-BE49-F238E27FC236}">
                <a16:creationId xmlns:a16="http://schemas.microsoft.com/office/drawing/2014/main" id="{2C4510BB-0539-43C1-B86A-8ECCA356880E}"/>
              </a:ext>
            </a:extLst>
          </p:cNvPr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18" name="Google Shape;142;p2">
              <a:extLst>
                <a:ext uri="{FF2B5EF4-FFF2-40B4-BE49-F238E27FC236}">
                  <a16:creationId xmlns:a16="http://schemas.microsoft.com/office/drawing/2014/main" id="{F55DA829-0B9C-48BB-A34F-0CC4DD805DCA}"/>
                </a:ext>
              </a:extLst>
            </p:cNvPr>
            <p:cNvPicPr preferRelativeResize="0"/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43;p2">
              <a:extLst>
                <a:ext uri="{FF2B5EF4-FFF2-40B4-BE49-F238E27FC236}">
                  <a16:creationId xmlns:a16="http://schemas.microsoft.com/office/drawing/2014/main" id="{69406051-840F-4338-BBC3-35A3B1C0FECB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F80A8DA-F371-4F18-A613-E00172D5D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57" y="959257"/>
            <a:ext cx="1260192" cy="11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/>
          <p:nvPr/>
        </p:nvSpPr>
        <p:spPr>
          <a:xfrm>
            <a:off x="4492633" y="3111500"/>
            <a:ext cx="1952800" cy="1127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7567" y="1767267"/>
            <a:ext cx="2073600" cy="20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0784" y="1767267"/>
            <a:ext cx="2073600" cy="20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4300" y="4080167"/>
            <a:ext cx="2073600" cy="20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0784" y="4079336"/>
            <a:ext cx="2073600" cy="20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 txBox="1"/>
          <p:nvPr/>
        </p:nvSpPr>
        <p:spPr>
          <a:xfrm>
            <a:off x="9316933" y="2333267"/>
            <a:ext cx="16808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顏色相近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9309735" y="4849384"/>
            <a:ext cx="1680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zh-TW" altLang="en-US"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物品重疊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8987299" y="825606"/>
            <a:ext cx="1680799" cy="11448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1083600" y="784799"/>
            <a:ext cx="7830784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資料取得步驟:不理想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oogle Shape;141;p2">
            <a:extLst>
              <a:ext uri="{FF2B5EF4-FFF2-40B4-BE49-F238E27FC236}">
                <a16:creationId xmlns:a16="http://schemas.microsoft.com/office/drawing/2014/main" id="{4BD9C2DE-C2B5-438E-9B52-AA4F25BD82A8}"/>
              </a:ext>
            </a:extLst>
          </p:cNvPr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18" name="Google Shape;142;p2">
              <a:extLst>
                <a:ext uri="{FF2B5EF4-FFF2-40B4-BE49-F238E27FC236}">
                  <a16:creationId xmlns:a16="http://schemas.microsoft.com/office/drawing/2014/main" id="{735AFB95-0F6F-4507-8A47-4000B597B2AB}"/>
                </a:ext>
              </a:extLst>
            </p:cNvPr>
            <p:cNvPicPr preferRelativeResize="0"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43;p2">
              <a:extLst>
                <a:ext uri="{FF2B5EF4-FFF2-40B4-BE49-F238E27FC236}">
                  <a16:creationId xmlns:a16="http://schemas.microsoft.com/office/drawing/2014/main" id="{8EBB99B3-CE59-4F9C-B2B1-A1938AAF1B5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7799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7200" y="1767600"/>
            <a:ext cx="2073600" cy="20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2800" y="4078800"/>
            <a:ext cx="2073600" cy="20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745" y="1767600"/>
            <a:ext cx="2073600" cy="20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2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0000" y="4078800"/>
            <a:ext cx="2073600" cy="20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2"/>
          <p:cNvSpPr txBox="1"/>
          <p:nvPr/>
        </p:nvSpPr>
        <p:spPr>
          <a:xfrm>
            <a:off x="2610633" y="1068600"/>
            <a:ext cx="7791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4492633" y="3111500"/>
            <a:ext cx="1952800" cy="1127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2"/>
          <p:cNvSpPr txBox="1"/>
          <p:nvPr/>
        </p:nvSpPr>
        <p:spPr>
          <a:xfrm>
            <a:off x="1083600" y="784800"/>
            <a:ext cx="11360150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資料取得步驟:修飾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D3CC52-419A-43CA-A620-A32E6EAF539A}"/>
              </a:ext>
            </a:extLst>
          </p:cNvPr>
          <p:cNvSpPr txBox="1"/>
          <p:nvPr/>
        </p:nvSpPr>
        <p:spPr>
          <a:xfrm>
            <a:off x="8913345" y="1100077"/>
            <a:ext cx="1828801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>
                    <a:lumMod val="9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人工修圖</a:t>
            </a:r>
          </a:p>
        </p:txBody>
      </p:sp>
      <p:grpSp>
        <p:nvGrpSpPr>
          <p:cNvPr id="16" name="Google Shape;141;p2">
            <a:extLst>
              <a:ext uri="{FF2B5EF4-FFF2-40B4-BE49-F238E27FC236}">
                <a16:creationId xmlns:a16="http://schemas.microsoft.com/office/drawing/2014/main" id="{58FE8690-1734-4C84-B0E7-8D5DFA239609}"/>
              </a:ext>
            </a:extLst>
          </p:cNvPr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17" name="Google Shape;142;p2">
              <a:extLst>
                <a:ext uri="{FF2B5EF4-FFF2-40B4-BE49-F238E27FC236}">
                  <a16:creationId xmlns:a16="http://schemas.microsoft.com/office/drawing/2014/main" id="{328C8C2E-AAC6-4ED7-BB00-B54F2572D877}"/>
                </a:ext>
              </a:extLst>
            </p:cNvPr>
            <p:cNvPicPr preferRelativeResize="0"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43;p2">
              <a:extLst>
                <a:ext uri="{FF2B5EF4-FFF2-40B4-BE49-F238E27FC236}">
                  <a16:creationId xmlns:a16="http://schemas.microsoft.com/office/drawing/2014/main" id="{4D7541BA-FF64-48EF-802F-965894F03749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665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41;p2">
            <a:extLst>
              <a:ext uri="{FF2B5EF4-FFF2-40B4-BE49-F238E27FC236}">
                <a16:creationId xmlns:a16="http://schemas.microsoft.com/office/drawing/2014/main" id="{58FE8690-1734-4C84-B0E7-8D5DFA239609}"/>
              </a:ext>
            </a:extLst>
          </p:cNvPr>
          <p:cNvGrpSpPr/>
          <p:nvPr/>
        </p:nvGrpSpPr>
        <p:grpSpPr>
          <a:xfrm>
            <a:off x="-1" y="-680720"/>
            <a:ext cx="1825201" cy="5477694"/>
            <a:chOff x="-51525" y="-798224"/>
            <a:chExt cx="1825201" cy="5477694"/>
          </a:xfrm>
        </p:grpSpPr>
        <p:pic>
          <p:nvPicPr>
            <p:cNvPr id="17" name="Google Shape;142;p2">
              <a:extLst>
                <a:ext uri="{FF2B5EF4-FFF2-40B4-BE49-F238E27FC236}">
                  <a16:creationId xmlns:a16="http://schemas.microsoft.com/office/drawing/2014/main" id="{328C8C2E-AAC6-4ED7-BB00-B54F2572D877}"/>
                </a:ext>
              </a:extLst>
            </p:cNvPr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43;p2">
              <a:extLst>
                <a:ext uri="{FF2B5EF4-FFF2-40B4-BE49-F238E27FC236}">
                  <a16:creationId xmlns:a16="http://schemas.microsoft.com/office/drawing/2014/main" id="{4D7541BA-FF64-48EF-802F-965894F0374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0F2DB336-EBFA-4866-8ADB-F6023111714D}"/>
              </a:ext>
            </a:extLst>
          </p:cNvPr>
          <p:cNvGrpSpPr/>
          <p:nvPr/>
        </p:nvGrpSpPr>
        <p:grpSpPr>
          <a:xfrm>
            <a:off x="970892" y="784800"/>
            <a:ext cx="10923589" cy="5898598"/>
            <a:chOff x="831850" y="60834"/>
            <a:chExt cx="11360100" cy="6601750"/>
          </a:xfrm>
        </p:grpSpPr>
        <p:sp>
          <p:nvSpPr>
            <p:cNvPr id="13" name="Google Shape;267;g79e1032a15_0_10">
              <a:extLst>
                <a:ext uri="{FF2B5EF4-FFF2-40B4-BE49-F238E27FC236}">
                  <a16:creationId xmlns:a16="http://schemas.microsoft.com/office/drawing/2014/main" id="{6EAFCEC1-6E46-4311-929A-C40FDA7A2AC1}"/>
                </a:ext>
              </a:extLst>
            </p:cNvPr>
            <p:cNvSpPr txBox="1"/>
            <p:nvPr/>
          </p:nvSpPr>
          <p:spPr>
            <a:xfrm>
              <a:off x="949062" y="60834"/>
              <a:ext cx="5758714" cy="1281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Calibri"/>
                <a:buNone/>
              </a:pPr>
              <a:r>
                <a:rPr lang="zh-TW" sz="4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資料取得數量&amp;介紹</a:t>
              </a:r>
              <a:endParaRPr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68;g79e1032a15_0_10">
              <a:extLst>
                <a:ext uri="{FF2B5EF4-FFF2-40B4-BE49-F238E27FC236}">
                  <a16:creationId xmlns:a16="http://schemas.microsoft.com/office/drawing/2014/main" id="{19553B4D-8B55-491D-8048-FB618A1D07AC}"/>
                </a:ext>
              </a:extLst>
            </p:cNvPr>
            <p:cNvSpPr txBox="1"/>
            <p:nvPr/>
          </p:nvSpPr>
          <p:spPr>
            <a:xfrm>
              <a:off x="831850" y="2371725"/>
              <a:ext cx="11360100" cy="33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pPr marL="228600" indent="-254000">
                <a:buClr>
                  <a:schemeClr val="dk1"/>
                </a:buClr>
                <a:buSzPts val="4000"/>
                <a:buFont typeface="Arial"/>
                <a:buChar char="•"/>
              </a:pPr>
              <a:r>
                <a:rPr lang="zh-TW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使用500筆資料</a:t>
              </a:r>
              <a:r>
                <a:rPr lang="zh-TW" altLang="en-US" sz="28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做遷移學習</a:t>
              </a:r>
              <a:endParaRPr lang="zh-TW" altLang="en-US" sz="2800" dirty="0"/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8220FB9-4634-449A-8503-AF88BCA51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967" y="342874"/>
              <a:ext cx="5758714" cy="346934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4A1D50A-0E10-4E7E-A90B-90AE8306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357" y="3280135"/>
              <a:ext cx="5589221" cy="338244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74112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FA6CEC8C-A72D-4E02-90BF-075CF941E41B}"/>
              </a:ext>
            </a:extLst>
          </p:cNvPr>
          <p:cNvGrpSpPr/>
          <p:nvPr/>
        </p:nvGrpSpPr>
        <p:grpSpPr>
          <a:xfrm>
            <a:off x="744712" y="2053570"/>
            <a:ext cx="5991368" cy="1446550"/>
            <a:chOff x="724392" y="1167767"/>
            <a:chExt cx="5991368" cy="144655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A321D40-44DB-4DFC-8C36-3A3C3F7F7C9D}"/>
                </a:ext>
              </a:extLst>
            </p:cNvPr>
            <p:cNvSpPr>
              <a:spLocks/>
            </p:cNvSpPr>
            <p:nvPr/>
          </p:nvSpPr>
          <p:spPr>
            <a:xfrm>
              <a:off x="724392" y="1167767"/>
              <a:ext cx="5991368" cy="1446550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64C19362-2217-4F09-91BA-96A1D310D0E0}"/>
                </a:ext>
              </a:extLst>
            </p:cNvPr>
            <p:cNvSpPr txBox="1"/>
            <p:nvPr/>
          </p:nvSpPr>
          <p:spPr>
            <a:xfrm>
              <a:off x="2187468" y="1506321"/>
              <a:ext cx="28384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solidFill>
                    <a:schemeClr val="bg2">
                      <a:lumMod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發想</a:t>
              </a:r>
              <a:r>
                <a:rPr lang="en-US" altLang="zh-TW" sz="4400" b="1" dirty="0">
                  <a:solidFill>
                    <a:schemeClr val="bg2">
                      <a:lumMod val="25000"/>
                    </a:schemeClr>
                  </a:solidFill>
                  <a:ea typeface="jf open 粉圓 1.1" panose="020F0500000000000000" pitchFamily="34" charset="-120"/>
                </a:rPr>
                <a:t>&amp;</a:t>
              </a:r>
              <a:r>
                <a:rPr lang="zh-TW" altLang="en-US" sz="4400" b="1" dirty="0">
                  <a:solidFill>
                    <a:schemeClr val="bg2">
                      <a:lumMod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目標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43A83BC-7BE1-4814-A96E-5AEB37856145}"/>
              </a:ext>
            </a:extLst>
          </p:cNvPr>
          <p:cNvGrpSpPr/>
          <p:nvPr/>
        </p:nvGrpSpPr>
        <p:grpSpPr>
          <a:xfrm>
            <a:off x="744712" y="3680315"/>
            <a:ext cx="5991368" cy="1446550"/>
            <a:chOff x="724392" y="2901438"/>
            <a:chExt cx="5991368" cy="14465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BA5451-971D-4CDE-BAA9-6741B29CED00}"/>
                </a:ext>
              </a:extLst>
            </p:cNvPr>
            <p:cNvSpPr>
              <a:spLocks/>
            </p:cNvSpPr>
            <p:nvPr/>
          </p:nvSpPr>
          <p:spPr>
            <a:xfrm>
              <a:off x="724392" y="2901438"/>
              <a:ext cx="5991368" cy="1446550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2978677-9D56-4517-9CE3-BA13D3FCD7EC}"/>
                </a:ext>
              </a:extLst>
            </p:cNvPr>
            <p:cNvSpPr txBox="1"/>
            <p:nvPr/>
          </p:nvSpPr>
          <p:spPr>
            <a:xfrm>
              <a:off x="2209401" y="3239992"/>
              <a:ext cx="27946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solidFill>
                    <a:schemeClr val="bg2">
                      <a:lumMod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Times New Roman" panose="02020603050405020304" pitchFamily="18" charset="0"/>
                </a:rPr>
                <a:t>如何實現？</a:t>
              </a:r>
              <a:endParaRPr lang="zh-TW" altLang="en-US" sz="4400" b="1" dirty="0">
                <a:solidFill>
                  <a:schemeClr val="bg2">
                    <a:lumMod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C73E45A-65E9-45EC-BD02-0F07D5A1031D}"/>
              </a:ext>
            </a:extLst>
          </p:cNvPr>
          <p:cNvGrpSpPr/>
          <p:nvPr/>
        </p:nvGrpSpPr>
        <p:grpSpPr>
          <a:xfrm>
            <a:off x="744712" y="5296142"/>
            <a:ext cx="5991368" cy="1446550"/>
            <a:chOff x="724392" y="4686542"/>
            <a:chExt cx="5991368" cy="144655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61AF3E1-3987-490A-B079-2C87B3BA0B49}"/>
                </a:ext>
              </a:extLst>
            </p:cNvPr>
            <p:cNvSpPr>
              <a:spLocks/>
            </p:cNvSpPr>
            <p:nvPr/>
          </p:nvSpPr>
          <p:spPr>
            <a:xfrm>
              <a:off x="724392" y="4686542"/>
              <a:ext cx="5991368" cy="1446550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0CE045B-1325-4607-9935-ADAA4684551F}"/>
                </a:ext>
              </a:extLst>
            </p:cNvPr>
            <p:cNvSpPr txBox="1"/>
            <p:nvPr/>
          </p:nvSpPr>
          <p:spPr>
            <a:xfrm>
              <a:off x="2110946" y="5025096"/>
              <a:ext cx="29915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solidFill>
                    <a:schemeClr val="bg2">
                      <a:lumMod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Times New Roman" panose="02020603050405020304" pitchFamily="18" charset="0"/>
                </a:rPr>
                <a:t>成果與未來</a:t>
              </a:r>
              <a:endParaRPr lang="zh-TW" altLang="en-US" sz="4400" b="1" dirty="0">
                <a:solidFill>
                  <a:schemeClr val="bg2">
                    <a:lumMod val="2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/>
        </p:nvSpPr>
        <p:spPr>
          <a:xfrm>
            <a:off x="1825200" y="438213"/>
            <a:ext cx="10211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U^2遷移學習</a:t>
            </a:r>
            <a:endParaRPr dirty="0"/>
          </a:p>
        </p:txBody>
      </p:sp>
      <p:sp>
        <p:nvSpPr>
          <p:cNvPr id="146" name="Google Shape;146;p3"/>
          <p:cNvSpPr txBox="1"/>
          <p:nvPr/>
        </p:nvSpPr>
        <p:spPr>
          <a:xfrm>
            <a:off x="1521462" y="1688988"/>
            <a:ext cx="509002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 sz="2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像素分類器</a:t>
            </a:r>
            <a:endParaRPr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 startAt="2"/>
            </a:pPr>
            <a:r>
              <a:rPr lang="zh-TW" altLang="en-US" sz="2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</a:t>
            </a:r>
            <a:r>
              <a:rPr lang="zh-TW" sz="2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U的Decoder</a:t>
            </a:r>
            <a:endParaRPr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14350" marR="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2738565" y="2158624"/>
            <a:ext cx="528506" cy="511729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1483" y="1084216"/>
            <a:ext cx="4895238" cy="520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/>
          <p:nvPr/>
        </p:nvSpPr>
        <p:spPr>
          <a:xfrm>
            <a:off x="9323922" y="1113323"/>
            <a:ext cx="721454" cy="51172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689711" y="1084216"/>
            <a:ext cx="721454" cy="11700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8872052" y="1100994"/>
            <a:ext cx="356314" cy="4416294"/>
          </a:xfrm>
          <a:prstGeom prst="rect">
            <a:avLst/>
          </a:prstGeom>
          <a:noFill/>
          <a:ln w="38100" cap="flat" cmpd="sng">
            <a:solidFill>
              <a:srgbClr val="2306F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9962034" y="300062"/>
            <a:ext cx="62068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endParaRPr sz="4000" b="1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8073295" y="335425"/>
            <a:ext cx="5998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cap="none" dirty="0">
                <a:solidFill>
                  <a:srgbClr val="2306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endParaRPr sz="4000" b="0" cap="none" dirty="0">
              <a:solidFill>
                <a:srgbClr val="2306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手繪多邊形 22"/>
          <p:cNvSpPr/>
          <p:nvPr/>
        </p:nvSpPr>
        <p:spPr>
          <a:xfrm>
            <a:off x="4006735" y="291661"/>
            <a:ext cx="5893723" cy="1620266"/>
          </a:xfrm>
          <a:custGeom>
            <a:avLst/>
            <a:gdLst>
              <a:gd name="connsiteX0" fmla="*/ 0 w 5893723"/>
              <a:gd name="connsiteY0" fmla="*/ 1620266 h 1620266"/>
              <a:gd name="connsiteX1" fmla="*/ 3250276 w 5893723"/>
              <a:gd name="connsiteY1" fmla="*/ 115663 h 1620266"/>
              <a:gd name="connsiteX2" fmla="*/ 5893723 w 5893723"/>
              <a:gd name="connsiteY2" fmla="*/ 215415 h 162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3723" h="1620266">
                <a:moveTo>
                  <a:pt x="0" y="1620266"/>
                </a:moveTo>
                <a:cubicBezTo>
                  <a:pt x="1133994" y="985035"/>
                  <a:pt x="2267989" y="349805"/>
                  <a:pt x="3250276" y="115663"/>
                </a:cubicBezTo>
                <a:cubicBezTo>
                  <a:pt x="4232563" y="-118479"/>
                  <a:pt x="5063143" y="48468"/>
                  <a:pt x="5893723" y="21541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9900458" y="507076"/>
            <a:ext cx="144918" cy="49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72;p4"/>
          <p:cNvSpPr/>
          <p:nvPr/>
        </p:nvSpPr>
        <p:spPr>
          <a:xfrm>
            <a:off x="7620957" y="1084216"/>
            <a:ext cx="451870" cy="4416294"/>
          </a:xfrm>
          <a:prstGeom prst="rect">
            <a:avLst/>
          </a:prstGeom>
          <a:noFill/>
          <a:ln w="38100" cap="flat" cmpd="sng">
            <a:solidFill>
              <a:srgbClr val="2306F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8" name="直線單箭頭接點 27"/>
          <p:cNvCxnSpPr>
            <a:cxnSpLocks/>
            <a:endCxn id="26" idx="1"/>
          </p:cNvCxnSpPr>
          <p:nvPr/>
        </p:nvCxnSpPr>
        <p:spPr>
          <a:xfrm>
            <a:off x="4695972" y="2992783"/>
            <a:ext cx="2924985" cy="299580"/>
          </a:xfrm>
          <a:prstGeom prst="straightConnector1">
            <a:avLst/>
          </a:prstGeom>
          <a:ln w="38100">
            <a:solidFill>
              <a:srgbClr val="230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19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1325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/>
        </p:nvSpPr>
        <p:spPr>
          <a:xfrm>
            <a:off x="1521462" y="148782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與預訓練模型比較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200" y="2912400"/>
            <a:ext cx="3482691" cy="232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000" y="2912400"/>
            <a:ext cx="3482691" cy="232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23200" y="2912400"/>
            <a:ext cx="3482690" cy="232179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"/>
          <p:cNvSpPr/>
          <p:nvPr/>
        </p:nvSpPr>
        <p:spPr>
          <a:xfrm>
            <a:off x="5122968" y="4269296"/>
            <a:ext cx="1189817" cy="762714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2434059" y="5271420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5847430" y="5271461"/>
            <a:ext cx="11622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Pretrain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9477196" y="5271420"/>
            <a:ext cx="8855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ur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1825200" y="447289"/>
            <a:ext cx="10211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訓練成果</a:t>
            </a:r>
            <a:endParaRPr/>
          </a:p>
        </p:txBody>
      </p:sp>
      <p:sp>
        <p:nvSpPr>
          <p:cNvPr id="18" name="Google Shape;215;p6">
            <a:extLst>
              <a:ext uri="{FF2B5EF4-FFF2-40B4-BE49-F238E27FC236}">
                <a16:creationId xmlns:a16="http://schemas.microsoft.com/office/drawing/2014/main" id="{D43E1DE0-09B5-4C96-AF69-1D05886F62E5}"/>
              </a:ext>
            </a:extLst>
          </p:cNvPr>
          <p:cNvSpPr/>
          <p:nvPr/>
        </p:nvSpPr>
        <p:spPr>
          <a:xfrm>
            <a:off x="8730168" y="4244019"/>
            <a:ext cx="1189817" cy="762714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20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559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8361" y="2911226"/>
            <a:ext cx="3478341" cy="232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202" y="2911227"/>
            <a:ext cx="3478342" cy="232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23664" y="2911225"/>
            <a:ext cx="3478344" cy="232179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"/>
          <p:cNvSpPr/>
          <p:nvPr/>
        </p:nvSpPr>
        <p:spPr>
          <a:xfrm>
            <a:off x="4625483" y="3062039"/>
            <a:ext cx="502380" cy="44818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5" name="Google Shape;235;p7"/>
          <p:cNvSpPr txBox="1"/>
          <p:nvPr/>
        </p:nvSpPr>
        <p:spPr>
          <a:xfrm>
            <a:off x="1631559" y="1487820"/>
            <a:ext cx="10515600" cy="68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與預訓練模型比較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9" name="Google Shape;239;p7"/>
          <p:cNvSpPr txBox="1"/>
          <p:nvPr/>
        </p:nvSpPr>
        <p:spPr>
          <a:xfrm>
            <a:off x="1825200" y="447289"/>
            <a:ext cx="10211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訓練成果</a:t>
            </a:r>
            <a:endParaRPr dirty="0"/>
          </a:p>
        </p:txBody>
      </p:sp>
      <p:sp>
        <p:nvSpPr>
          <p:cNvPr id="18" name="Google Shape;233;p7">
            <a:extLst>
              <a:ext uri="{FF2B5EF4-FFF2-40B4-BE49-F238E27FC236}">
                <a16:creationId xmlns:a16="http://schemas.microsoft.com/office/drawing/2014/main" id="{042F7751-066C-492A-9957-9F1783159306}"/>
              </a:ext>
            </a:extLst>
          </p:cNvPr>
          <p:cNvSpPr/>
          <p:nvPr/>
        </p:nvSpPr>
        <p:spPr>
          <a:xfrm>
            <a:off x="8297519" y="3062039"/>
            <a:ext cx="502380" cy="44818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20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18;p6">
            <a:extLst>
              <a:ext uri="{FF2B5EF4-FFF2-40B4-BE49-F238E27FC236}">
                <a16:creationId xmlns:a16="http://schemas.microsoft.com/office/drawing/2014/main" id="{60CBD76C-6EB6-46CD-8228-637E387D5134}"/>
              </a:ext>
            </a:extLst>
          </p:cNvPr>
          <p:cNvSpPr txBox="1"/>
          <p:nvPr/>
        </p:nvSpPr>
        <p:spPr>
          <a:xfrm>
            <a:off x="2434059" y="5271420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219;p6">
            <a:extLst>
              <a:ext uri="{FF2B5EF4-FFF2-40B4-BE49-F238E27FC236}">
                <a16:creationId xmlns:a16="http://schemas.microsoft.com/office/drawing/2014/main" id="{1D9B6CB9-6961-4F29-A3DD-8D9C01009442}"/>
              </a:ext>
            </a:extLst>
          </p:cNvPr>
          <p:cNvSpPr txBox="1"/>
          <p:nvPr/>
        </p:nvSpPr>
        <p:spPr>
          <a:xfrm>
            <a:off x="5847430" y="5271461"/>
            <a:ext cx="11622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Pretrain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" name="Google Shape;220;p6">
            <a:extLst>
              <a:ext uri="{FF2B5EF4-FFF2-40B4-BE49-F238E27FC236}">
                <a16:creationId xmlns:a16="http://schemas.microsoft.com/office/drawing/2014/main" id="{3706756F-4948-4509-80B6-6C6F8A440985}"/>
              </a:ext>
            </a:extLst>
          </p:cNvPr>
          <p:cNvSpPr txBox="1"/>
          <p:nvPr/>
        </p:nvSpPr>
        <p:spPr>
          <a:xfrm>
            <a:off x="9614795" y="5271461"/>
            <a:ext cx="8855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ur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1765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/>
          <p:nvPr/>
        </p:nvSpPr>
        <p:spPr>
          <a:xfrm>
            <a:off x="1825200" y="447289"/>
            <a:ext cx="102118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altLang="en-US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應用</a:t>
            </a: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</a:t>
            </a:r>
            <a:r>
              <a:rPr lang="zh-TW" altLang="en-US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35" y="1126898"/>
            <a:ext cx="3810000" cy="25431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67" y="1126898"/>
            <a:ext cx="3810000" cy="2543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85" y="3834845"/>
            <a:ext cx="3173963" cy="23804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042" y="3834845"/>
            <a:ext cx="3180183" cy="23851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446400" y="62153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739967" y="62153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去背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6167535" y="3377682"/>
            <a:ext cx="990600" cy="1046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17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8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1250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A67225D-4B18-4F53-8BCD-AFF79E5068B9}"/>
              </a:ext>
            </a:extLst>
          </p:cNvPr>
          <p:cNvSpPr txBox="1"/>
          <p:nvPr/>
        </p:nvSpPr>
        <p:spPr>
          <a:xfrm>
            <a:off x="1968634" y="2705725"/>
            <a:ext cx="84156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Times New Roman" panose="02020603050405020304" pitchFamily="18" charset="0"/>
              </a:rPr>
              <a:t>AI</a:t>
            </a:r>
            <a:r>
              <a:rPr lang="zh-TW" altLang="en-US" sz="8000" b="1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Times New Roman" panose="02020603050405020304" pitchFamily="18" charset="0"/>
              </a:rPr>
              <a:t>合成：</a:t>
            </a:r>
            <a:r>
              <a:rPr lang="en-US" altLang="zh-TW" sz="8800" b="1"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DoveNet</a:t>
            </a:r>
            <a:endParaRPr lang="zh-TW" altLang="en-US" sz="8800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5E51D46-8532-4447-BE33-0C00E42CC487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673395"/>
            <a:ext cx="1022400" cy="1022400"/>
            <a:chOff x="6096000" y="1157725"/>
            <a:chExt cx="1548000" cy="154800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581F875-BBAE-4D5D-87D4-F43F637A6E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00" y="1157725"/>
              <a:ext cx="1548000" cy="1548000"/>
            </a:xfrm>
            <a:prstGeom prst="ellipse">
              <a:avLst/>
            </a:prstGeom>
            <a:solidFill>
              <a:srgbClr val="006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40585815-52E8-4B50-97DE-BE3245C8DB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0941" y="1204208"/>
              <a:ext cx="1440000" cy="14400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F6040F4-3059-44B3-9909-914D6C8755DD}"/>
              </a:ext>
            </a:extLst>
          </p:cNvPr>
          <p:cNvGrpSpPr>
            <a:grpSpLocks noChangeAspect="1"/>
          </p:cNvGrpSpPr>
          <p:nvPr/>
        </p:nvGrpSpPr>
        <p:grpSpPr>
          <a:xfrm>
            <a:off x="5073600" y="1678360"/>
            <a:ext cx="1022400" cy="1022400"/>
            <a:chOff x="3726562" y="1464036"/>
            <a:chExt cx="1548000" cy="1548000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2E23873B-85C9-4270-BD66-B0F8440995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6562" y="1464036"/>
              <a:ext cx="1548000" cy="1548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A87C248C-3763-4D71-BA0A-74195FD7B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6623" y="1510519"/>
              <a:ext cx="1440000" cy="1440000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1623D15-5B6D-4C70-B0E9-FF4B56C6656E}"/>
              </a:ext>
            </a:extLst>
          </p:cNvPr>
          <p:cNvGrpSpPr/>
          <p:nvPr/>
        </p:nvGrpSpPr>
        <p:grpSpPr>
          <a:xfrm>
            <a:off x="-1825200" y="-104169"/>
            <a:ext cx="1825200" cy="5518668"/>
            <a:chOff x="-44057" y="-839198"/>
            <a:chExt cx="1825200" cy="551866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76A9F77-C57E-4E79-9B83-A5F45FC47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/>
            <a:stretch/>
          </p:blipFill>
          <p:spPr>
            <a:xfrm>
              <a:off x="0" y="-839198"/>
              <a:ext cx="919368" cy="551866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A7FF814-4859-4E1F-9701-CBD1863CD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825200" cy="930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97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38335" y="936065"/>
            <a:ext cx="693812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zh-TW" altLang="en-US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為何是</a:t>
            </a:r>
            <a:r>
              <a:rPr lang="en-US" altLang="zh-TW" sz="5000" b="0" i="0" u="none" strike="noStrike" cap="none" dirty="0" err="1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</a:t>
            </a:r>
            <a:r>
              <a:rPr lang="en-US" altLang="zh-TW" sz="5000" b="0" i="0" u="none" strike="noStrike" cap="none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?</a:t>
            </a:r>
            <a:endParaRPr sz="50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sp>
        <p:nvSpPr>
          <p:cNvPr id="7" name="Google Shape;147;gbd61e7855a_1_229"/>
          <p:cNvSpPr txBox="1"/>
          <p:nvPr/>
        </p:nvSpPr>
        <p:spPr>
          <a:xfrm>
            <a:off x="1501200" y="2390525"/>
            <a:ext cx="10075682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00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zh-TW" altLang="en-US" sz="2500" b="0" i="0" u="none" strike="noStrike" cap="none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符合圖像合成和諧表現</a:t>
            </a:r>
            <a:br>
              <a:rPr lang="en-US" altLang="zh-TW" sz="2500" b="0" i="0" u="none" strike="noStrike" cap="none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br>
              <a:rPr lang="en-US" altLang="zh-TW" sz="2500" b="0" i="0" u="none" strike="noStrike" cap="none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endParaRPr lang="en-US" altLang="zh-TW" sz="2500" b="0" i="0" u="none" strike="noStrike" cap="none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3600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zh-TW" altLang="en-US" sz="2500" b="0" i="0" u="none" strike="noStrike" cap="none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開源完整的資料圖集</a:t>
            </a:r>
            <a:br>
              <a:rPr lang="en-US" altLang="zh-TW" sz="2500" b="0" i="0" u="none" strike="noStrike" cap="none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br>
              <a:rPr lang="en-US" altLang="zh-TW" sz="2500" b="0" i="0" u="none" strike="noStrike" cap="none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endParaRPr lang="en-US" altLang="zh-TW" sz="2500" b="0" i="0" u="none" strike="noStrike" cap="none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3600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新穎的技術論文</a:t>
            </a:r>
            <a:br>
              <a:rPr lang="en-US" altLang="zh-TW" sz="2500" b="0" i="0" u="none" strike="noStrike" cap="none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endParaRPr lang="en-US" altLang="zh-TW" sz="2500" b="0" i="0" u="none" strike="noStrike" cap="none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 pitchFamily="34" charset="0"/>
              <a:buChar char="•"/>
            </a:pPr>
            <a:endParaRPr sz="25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b="2428"/>
          <a:stretch/>
        </p:blipFill>
        <p:spPr>
          <a:xfrm>
            <a:off x="6795332" y="1884842"/>
            <a:ext cx="4781550" cy="4711902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6709853" y="2779295"/>
            <a:ext cx="1650836" cy="1540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926046" y="2779295"/>
            <a:ext cx="1650836" cy="1540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40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5" y="936065"/>
            <a:ext cx="693812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 dirty="0" err="1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</a:t>
            </a:r>
            <a:r>
              <a:rPr lang="zh-TW" altLang="en-US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論文介紹</a:t>
            </a:r>
            <a:endParaRPr sz="50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sp>
        <p:nvSpPr>
          <p:cNvPr id="7" name="Google Shape;147;gbd61e7855a_1_229"/>
          <p:cNvSpPr txBox="1"/>
          <p:nvPr/>
        </p:nvSpPr>
        <p:spPr>
          <a:xfrm>
            <a:off x="1501200" y="2390525"/>
            <a:ext cx="10075682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0000" lvl="0" indent="-685800"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論文全名</a:t>
            </a: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    DoveNet: Deep Image Harmonization via Domain Verification </a:t>
            </a: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endParaRPr lang="en-US" altLang="zh-TW" sz="25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360000" lvl="0" indent="-685800"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202006</a:t>
            </a: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發表於</a:t>
            </a: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IEEE CVPR</a:t>
            </a:r>
            <a:b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b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endParaRPr lang="zh-TW" altLang="en-US" sz="25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360000" lvl="0" indent="-685800"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zh-TW" sz="2500" dirty="0" err="1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Wenyan</a:t>
            </a: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 Cong </a:t>
            </a: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等人發表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l="1283" t="1" r="2099" b="688"/>
          <a:stretch/>
        </p:blipFill>
        <p:spPr>
          <a:xfrm>
            <a:off x="6127297" y="3514236"/>
            <a:ext cx="5759904" cy="30933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86000" y="2781300"/>
            <a:ext cx="800100" cy="419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458200" y="2781300"/>
            <a:ext cx="428625" cy="419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690100" y="2766768"/>
            <a:ext cx="415925" cy="419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3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5" y="936065"/>
            <a:ext cx="693812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</a:t>
            </a:r>
            <a:r>
              <a:rPr lang="zh-TW" altLang="en-US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論文核心技術</a:t>
            </a:r>
            <a:endParaRPr sz="50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sp>
        <p:nvSpPr>
          <p:cNvPr id="7" name="Google Shape;147;gbd61e7855a_1_229"/>
          <p:cNvSpPr txBox="1"/>
          <p:nvPr/>
        </p:nvSpPr>
        <p:spPr>
          <a:xfrm>
            <a:off x="1501200" y="2390525"/>
            <a:ext cx="10075682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0000" lvl="0" indent="-685800"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GAN (Generative Adversarial Network)</a:t>
            </a: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endParaRPr lang="en-US" altLang="zh-TW" sz="25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360000" lvl="0" indent="-685800"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Generator (</a:t>
            </a:r>
            <a:r>
              <a:rPr lang="en-US" altLang="zh-TW" sz="2500" dirty="0" err="1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UNet</a:t>
            </a: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 + Attention Block)</a:t>
            </a: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endParaRPr lang="en-US" altLang="zh-TW" sz="25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360000" lvl="0" indent="-685800"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Discriminators </a:t>
            </a: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   - </a:t>
            </a: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驗證圖像的真偽</a:t>
            </a: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   - </a:t>
            </a: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驗證圖像的前後景是否為同</a:t>
            </a: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2144877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5" y="936065"/>
            <a:ext cx="693812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 </a:t>
            </a:r>
            <a:r>
              <a:rPr lang="zh-TW" altLang="en-US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架構介紹 </a:t>
            </a: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- 1 </a:t>
            </a:r>
            <a:endParaRPr sz="50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661439" y="3090508"/>
            <a:ext cx="2621634" cy="987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Discriminator g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判斷是否為真實圖像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5662748" y="4968732"/>
            <a:ext cx="2621634" cy="987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Discriminator v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判斷前景後景是否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同一個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domain</a:t>
            </a:r>
            <a:endParaRPr lang="zh-TW" altLang="en-US" sz="2000" dirty="0">
              <a:latin typeface="jf open 粉圓 1.1" panose="02020500000000000000" charset="-120"/>
              <a:ea typeface="jf open 粉圓 1.1" panose="02020500000000000000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656" y="2836570"/>
            <a:ext cx="2200275" cy="14954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856" y="4744885"/>
            <a:ext cx="2124075" cy="1457325"/>
          </a:xfrm>
          <a:prstGeom prst="rect">
            <a:avLst/>
          </a:prstGeom>
        </p:spPr>
      </p:pic>
      <p:cxnSp>
        <p:nvCxnSpPr>
          <p:cNvPr id="15" name="直線單箭頭接點 14"/>
          <p:cNvCxnSpPr>
            <a:stCxn id="10" idx="3"/>
            <a:endCxn id="8" idx="1"/>
          </p:cNvCxnSpPr>
          <p:nvPr/>
        </p:nvCxnSpPr>
        <p:spPr>
          <a:xfrm>
            <a:off x="4176931" y="3584283"/>
            <a:ext cx="1484508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0" idx="3"/>
            <a:endCxn id="9" idx="1"/>
          </p:cNvCxnSpPr>
          <p:nvPr/>
        </p:nvCxnSpPr>
        <p:spPr>
          <a:xfrm>
            <a:off x="4176931" y="3584283"/>
            <a:ext cx="1485817" cy="18782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4" idx="3"/>
            <a:endCxn id="8" idx="1"/>
          </p:cNvCxnSpPr>
          <p:nvPr/>
        </p:nvCxnSpPr>
        <p:spPr>
          <a:xfrm flipV="1">
            <a:off x="4176931" y="3584284"/>
            <a:ext cx="1484508" cy="18892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4" idx="3"/>
            <a:endCxn id="9" idx="1"/>
          </p:cNvCxnSpPr>
          <p:nvPr/>
        </p:nvCxnSpPr>
        <p:spPr>
          <a:xfrm flipV="1">
            <a:off x="4176931" y="5462508"/>
            <a:ext cx="1485817" cy="110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8" idx="3"/>
            <a:endCxn id="20" idx="1"/>
          </p:cNvCxnSpPr>
          <p:nvPr/>
        </p:nvCxnSpPr>
        <p:spPr>
          <a:xfrm flipV="1">
            <a:off x="8283073" y="3575420"/>
            <a:ext cx="1487126" cy="88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9770199" y="3159921"/>
            <a:ext cx="1829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真實圖像</a:t>
            </a:r>
            <a:endParaRPr lang="en-US" altLang="zh-TW" sz="2400" dirty="0">
              <a:latin typeface="jf open 粉圓 1.1" panose="02020500000000000000" charset="-120"/>
              <a:ea typeface="jf open 粉圓 1.1" panose="02020500000000000000" charset="-120"/>
            </a:endParaRPr>
          </a:p>
          <a:p>
            <a:pPr algn="ctr"/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皆獲得高分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176436" y="505804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剪貼</a:t>
            </a:r>
            <a:endParaRPr lang="en-US" altLang="zh-TW" sz="2400" dirty="0">
              <a:latin typeface="jf open 粉圓 1.1" panose="02020500000000000000" charset="-120"/>
              <a:ea typeface="jf open 粉圓 1.1" panose="02020500000000000000" charset="-120"/>
            </a:endParaRPr>
          </a:p>
          <a:p>
            <a:pPr algn="ctr"/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圖像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176436" y="316878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真實</a:t>
            </a:r>
            <a:endParaRPr lang="en-US" altLang="zh-TW" sz="2400" dirty="0">
              <a:latin typeface="jf open 粉圓 1.1" panose="02020500000000000000" charset="-120"/>
              <a:ea typeface="jf open 粉圓 1.1" panose="02020500000000000000" charset="-120"/>
            </a:endParaRPr>
          </a:p>
          <a:p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圖像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9770199" y="5047010"/>
            <a:ext cx="1731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剪貼圖像</a:t>
            </a:r>
            <a:endParaRPr lang="en-US" altLang="zh-TW" sz="2400" dirty="0">
              <a:latin typeface="jf open 粉圓 1.1" panose="02020500000000000000" charset="-120"/>
              <a:ea typeface="jf open 粉圓 1.1" panose="02020500000000000000" charset="-120"/>
            </a:endParaRPr>
          </a:p>
          <a:p>
            <a:pPr algn="ctr"/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皆獲得低分</a:t>
            </a:r>
          </a:p>
        </p:txBody>
      </p:sp>
      <p:cxnSp>
        <p:nvCxnSpPr>
          <p:cNvPr id="24" name="直線單箭頭接點 23"/>
          <p:cNvCxnSpPr>
            <a:stCxn id="9" idx="3"/>
            <a:endCxn id="20" idx="1"/>
          </p:cNvCxnSpPr>
          <p:nvPr/>
        </p:nvCxnSpPr>
        <p:spPr>
          <a:xfrm flipV="1">
            <a:off x="8284382" y="3575420"/>
            <a:ext cx="1485817" cy="188708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8" idx="3"/>
            <a:endCxn id="23" idx="1"/>
          </p:cNvCxnSpPr>
          <p:nvPr/>
        </p:nvCxnSpPr>
        <p:spPr>
          <a:xfrm>
            <a:off x="8283073" y="3584284"/>
            <a:ext cx="1487126" cy="18782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9" idx="3"/>
            <a:endCxn id="23" idx="1"/>
          </p:cNvCxnSpPr>
          <p:nvPr/>
        </p:nvCxnSpPr>
        <p:spPr>
          <a:xfrm>
            <a:off x="8284382" y="5462508"/>
            <a:ext cx="1485817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147;gbd61e7855a_1_229"/>
          <p:cNvSpPr txBox="1"/>
          <p:nvPr/>
        </p:nvSpPr>
        <p:spPr>
          <a:xfrm>
            <a:off x="1664115" y="1986263"/>
            <a:ext cx="1087528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ct val="150000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初步訓練</a:t>
            </a: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Discriminator</a:t>
            </a: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，當其判別度有一定水準，就固定其參數</a:t>
            </a:r>
          </a:p>
        </p:txBody>
      </p:sp>
    </p:spTree>
    <p:extLst>
      <p:ext uri="{BB962C8B-B14F-4D97-AF65-F5344CB8AC3E}">
        <p14:creationId xmlns:p14="http://schemas.microsoft.com/office/powerpoint/2010/main" val="16106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5" y="936065"/>
            <a:ext cx="693812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</a:t>
            </a:r>
            <a:r>
              <a:rPr lang="zh-TW" altLang="en-US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 架構介紹 </a:t>
            </a: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- 2 </a:t>
            </a:r>
            <a:endParaRPr sz="50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5929062" y="2862506"/>
            <a:ext cx="2616453" cy="987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Discriminator g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判斷是否為真實圖像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5929063" y="4781052"/>
            <a:ext cx="2616452" cy="987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Discriminator v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判斷前景後景是否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同一個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domain</a:t>
            </a:r>
            <a:endParaRPr lang="zh-TW" altLang="en-US" sz="2000" dirty="0">
              <a:latin typeface="jf open 粉圓 1.1" panose="02020500000000000000" charset="-120"/>
              <a:ea typeface="jf open 粉圓 1.1" panose="02020500000000000000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3545791" y="3793500"/>
            <a:ext cx="1858997" cy="987552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Generator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生成合成圖像</a:t>
            </a:r>
          </a:p>
        </p:txBody>
      </p:sp>
      <p:cxnSp>
        <p:nvCxnSpPr>
          <p:cNvPr id="30" name="直線單箭頭接點 29"/>
          <p:cNvCxnSpPr>
            <a:stCxn id="29" idx="3"/>
            <a:endCxn id="27" idx="1"/>
          </p:cNvCxnSpPr>
          <p:nvPr/>
        </p:nvCxnSpPr>
        <p:spPr>
          <a:xfrm flipV="1">
            <a:off x="5404788" y="3356282"/>
            <a:ext cx="524274" cy="9309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9" idx="3"/>
            <a:endCxn id="28" idx="1"/>
          </p:cNvCxnSpPr>
          <p:nvPr/>
        </p:nvCxnSpPr>
        <p:spPr>
          <a:xfrm>
            <a:off x="5404788" y="4287276"/>
            <a:ext cx="524275" cy="9875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接點 31"/>
          <p:cNvCxnSpPr>
            <a:stCxn id="27" idx="3"/>
            <a:endCxn id="42" idx="1"/>
          </p:cNvCxnSpPr>
          <p:nvPr/>
        </p:nvCxnSpPr>
        <p:spPr>
          <a:xfrm>
            <a:off x="8545515" y="3356282"/>
            <a:ext cx="549200" cy="994504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>
            <a:stCxn id="28" idx="3"/>
            <a:endCxn id="42" idx="1"/>
          </p:cNvCxnSpPr>
          <p:nvPr/>
        </p:nvCxnSpPr>
        <p:spPr>
          <a:xfrm flipV="1">
            <a:off x="8545515" y="4350786"/>
            <a:ext cx="549200" cy="924042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接點 33"/>
          <p:cNvCxnSpPr>
            <a:stCxn id="42" idx="2"/>
            <a:endCxn id="29" idx="2"/>
          </p:cNvCxnSpPr>
          <p:nvPr/>
        </p:nvCxnSpPr>
        <p:spPr>
          <a:xfrm rot="5400000" flipH="1">
            <a:off x="7209783" y="2046560"/>
            <a:ext cx="109734" cy="5578719"/>
          </a:xfrm>
          <a:prstGeom prst="bentConnector3">
            <a:avLst>
              <a:gd name="adj1" fmla="val -1186046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0100973" y="518028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其一判別為否</a:t>
            </a:r>
          </a:p>
        </p:txBody>
      </p:sp>
      <p:cxnSp>
        <p:nvCxnSpPr>
          <p:cNvPr id="36" name="肘形接點 35"/>
          <p:cNvCxnSpPr>
            <a:stCxn id="42" idx="0"/>
            <a:endCxn id="29" idx="0"/>
          </p:cNvCxnSpPr>
          <p:nvPr/>
        </p:nvCxnSpPr>
        <p:spPr>
          <a:xfrm rot="16200000" flipV="1">
            <a:off x="7256007" y="1012783"/>
            <a:ext cx="17286" cy="5578719"/>
          </a:xfrm>
          <a:prstGeom prst="bentConnector3">
            <a:avLst>
              <a:gd name="adj1" fmla="val 7079637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100973" y="317679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皆判別為是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94" y="2914574"/>
            <a:ext cx="1918588" cy="108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94" y="4533590"/>
            <a:ext cx="1918588" cy="1080000"/>
          </a:xfrm>
          <a:prstGeom prst="rect">
            <a:avLst/>
          </a:prstGeom>
        </p:spPr>
      </p:pic>
      <p:cxnSp>
        <p:nvCxnSpPr>
          <p:cNvPr id="40" name="直線單箭頭接點 39"/>
          <p:cNvCxnSpPr>
            <a:stCxn id="38" idx="3"/>
            <a:endCxn id="29" idx="1"/>
          </p:cNvCxnSpPr>
          <p:nvPr/>
        </p:nvCxnSpPr>
        <p:spPr>
          <a:xfrm>
            <a:off x="3138482" y="3454574"/>
            <a:ext cx="407309" cy="8327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9" idx="3"/>
            <a:endCxn id="29" idx="1"/>
          </p:cNvCxnSpPr>
          <p:nvPr/>
        </p:nvCxnSpPr>
        <p:spPr>
          <a:xfrm flipV="1">
            <a:off x="3138482" y="4287276"/>
            <a:ext cx="407309" cy="7863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715" y="3810786"/>
            <a:ext cx="1918588" cy="1080000"/>
          </a:xfrm>
          <a:prstGeom prst="rect">
            <a:avLst/>
          </a:prstGeom>
        </p:spPr>
      </p:pic>
      <p:sp>
        <p:nvSpPr>
          <p:cNvPr id="61" name="Google Shape;147;gbd61e7855a_1_229"/>
          <p:cNvSpPr txBox="1"/>
          <p:nvPr/>
        </p:nvSpPr>
        <p:spPr>
          <a:xfrm>
            <a:off x="1664115" y="1986263"/>
            <a:ext cx="1087528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ct val="150000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優化生成器參數，優化生成結果</a:t>
            </a:r>
          </a:p>
        </p:txBody>
      </p:sp>
    </p:spTree>
    <p:extLst>
      <p:ext uri="{BB962C8B-B14F-4D97-AF65-F5344CB8AC3E}">
        <p14:creationId xmlns:p14="http://schemas.microsoft.com/office/powerpoint/2010/main" val="410631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206736DE-29DD-457F-9DAD-958EF41533C7}"/>
              </a:ext>
            </a:extLst>
          </p:cNvPr>
          <p:cNvSpPr txBox="1"/>
          <p:nvPr/>
        </p:nvSpPr>
        <p:spPr>
          <a:xfrm>
            <a:off x="3401785" y="2705725"/>
            <a:ext cx="53884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緣起</a:t>
            </a:r>
            <a:r>
              <a:rPr lang="zh-TW" altLang="en-US" sz="8800" b="1" dirty="0">
                <a:latin typeface="Times New Roman" panose="02020603050405020304" pitchFamily="18" charset="0"/>
                <a:ea typeface="jf open 粉圓 1.1" panose="020F0500000000000000" pitchFamily="34" charset="-120"/>
                <a:cs typeface="Times New Roman" panose="02020603050405020304" pitchFamily="18" charset="0"/>
              </a:rPr>
              <a:t>．</a:t>
            </a:r>
            <a:r>
              <a:rPr lang="zh-TW" altLang="en-US" sz="8000" b="1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81AEA8D-702F-4305-84C8-FCAACE671D2B}"/>
              </a:ext>
            </a:extLst>
          </p:cNvPr>
          <p:cNvGrpSpPr>
            <a:grpSpLocks noChangeAspect="1"/>
          </p:cNvGrpSpPr>
          <p:nvPr/>
        </p:nvGrpSpPr>
        <p:grpSpPr>
          <a:xfrm>
            <a:off x="5585561" y="1684849"/>
            <a:ext cx="1020876" cy="1020876"/>
            <a:chOff x="124745" y="164473"/>
            <a:chExt cx="1548000" cy="154800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9107C6F5-40B2-407A-9CB6-371FADF55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745" y="164473"/>
              <a:ext cx="1548000" cy="15480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80819CD-BBB6-4BF0-869A-26BA5F6DC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745" y="219603"/>
              <a:ext cx="1440000" cy="14400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648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5" y="936065"/>
            <a:ext cx="693812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</a:t>
            </a:r>
            <a:r>
              <a:rPr lang="zh-TW" altLang="en-US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 架構介紹 </a:t>
            </a: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- 3 </a:t>
            </a:r>
            <a:endParaRPr sz="50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5929062" y="2862506"/>
            <a:ext cx="2616453" cy="987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Discriminator g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判斷是否為真實圖像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5929063" y="4781052"/>
            <a:ext cx="2616452" cy="987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Discriminator v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判斷前景後景是否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同一個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domain</a:t>
            </a:r>
            <a:endParaRPr lang="zh-TW" altLang="en-US" sz="2000" dirty="0">
              <a:latin typeface="jf open 粉圓 1.1" panose="02020500000000000000" charset="-120"/>
              <a:ea typeface="jf open 粉圓 1.1" panose="02020500000000000000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3545791" y="3793500"/>
            <a:ext cx="1858997" cy="987552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Generator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生成合成圖像</a:t>
            </a:r>
          </a:p>
        </p:txBody>
      </p:sp>
      <p:cxnSp>
        <p:nvCxnSpPr>
          <p:cNvPr id="30" name="直線單箭頭接點 29"/>
          <p:cNvCxnSpPr>
            <a:stCxn id="29" idx="3"/>
            <a:endCxn id="27" idx="1"/>
          </p:cNvCxnSpPr>
          <p:nvPr/>
        </p:nvCxnSpPr>
        <p:spPr>
          <a:xfrm flipV="1">
            <a:off x="5404788" y="3356282"/>
            <a:ext cx="524274" cy="9309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9" idx="3"/>
            <a:endCxn id="28" idx="1"/>
          </p:cNvCxnSpPr>
          <p:nvPr/>
        </p:nvCxnSpPr>
        <p:spPr>
          <a:xfrm>
            <a:off x="5404788" y="4287276"/>
            <a:ext cx="524275" cy="9875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接點 31"/>
          <p:cNvCxnSpPr>
            <a:stCxn id="27" idx="3"/>
            <a:endCxn id="42" idx="1"/>
          </p:cNvCxnSpPr>
          <p:nvPr/>
        </p:nvCxnSpPr>
        <p:spPr>
          <a:xfrm>
            <a:off x="8545515" y="3356282"/>
            <a:ext cx="549200" cy="994504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>
            <a:stCxn id="28" idx="3"/>
            <a:endCxn id="42" idx="1"/>
          </p:cNvCxnSpPr>
          <p:nvPr/>
        </p:nvCxnSpPr>
        <p:spPr>
          <a:xfrm flipV="1">
            <a:off x="8545515" y="4350786"/>
            <a:ext cx="549200" cy="924042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接點 33"/>
          <p:cNvCxnSpPr>
            <a:stCxn id="42" idx="2"/>
            <a:endCxn id="29" idx="2"/>
          </p:cNvCxnSpPr>
          <p:nvPr/>
        </p:nvCxnSpPr>
        <p:spPr>
          <a:xfrm rot="5400000" flipH="1">
            <a:off x="7209783" y="2046560"/>
            <a:ext cx="109734" cy="5578719"/>
          </a:xfrm>
          <a:prstGeom prst="bentConnector3">
            <a:avLst>
              <a:gd name="adj1" fmla="val -1186046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0100973" y="518028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其一判別為否</a:t>
            </a:r>
          </a:p>
        </p:txBody>
      </p:sp>
      <p:cxnSp>
        <p:nvCxnSpPr>
          <p:cNvPr id="36" name="肘形接點 35"/>
          <p:cNvCxnSpPr>
            <a:stCxn id="42" idx="0"/>
            <a:endCxn id="29" idx="0"/>
          </p:cNvCxnSpPr>
          <p:nvPr/>
        </p:nvCxnSpPr>
        <p:spPr>
          <a:xfrm rot="16200000" flipV="1">
            <a:off x="7256007" y="1012783"/>
            <a:ext cx="17286" cy="5578719"/>
          </a:xfrm>
          <a:prstGeom prst="bentConnector3">
            <a:avLst>
              <a:gd name="adj1" fmla="val 7079637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100973" y="317679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皆判別為是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94" y="2914574"/>
            <a:ext cx="1918588" cy="108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94" y="4533590"/>
            <a:ext cx="1918588" cy="1080000"/>
          </a:xfrm>
          <a:prstGeom prst="rect">
            <a:avLst/>
          </a:prstGeom>
        </p:spPr>
      </p:pic>
      <p:cxnSp>
        <p:nvCxnSpPr>
          <p:cNvPr id="40" name="直線單箭頭接點 39"/>
          <p:cNvCxnSpPr>
            <a:stCxn id="38" idx="3"/>
            <a:endCxn id="29" idx="1"/>
          </p:cNvCxnSpPr>
          <p:nvPr/>
        </p:nvCxnSpPr>
        <p:spPr>
          <a:xfrm>
            <a:off x="3138482" y="3454574"/>
            <a:ext cx="407309" cy="8327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9" idx="3"/>
            <a:endCxn id="29" idx="1"/>
          </p:cNvCxnSpPr>
          <p:nvPr/>
        </p:nvCxnSpPr>
        <p:spPr>
          <a:xfrm flipV="1">
            <a:off x="3138482" y="4287276"/>
            <a:ext cx="407309" cy="7863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715" y="3810786"/>
            <a:ext cx="1918588" cy="1080000"/>
          </a:xfrm>
          <a:prstGeom prst="rect">
            <a:avLst/>
          </a:prstGeom>
        </p:spPr>
      </p:pic>
      <p:sp>
        <p:nvSpPr>
          <p:cNvPr id="61" name="Google Shape;147;gbd61e7855a_1_229"/>
          <p:cNvSpPr txBox="1"/>
          <p:nvPr/>
        </p:nvSpPr>
        <p:spPr>
          <a:xfrm>
            <a:off x="1664115" y="1986263"/>
            <a:ext cx="1087528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ct val="150000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再次優化辨識器參數，優化辨識結果</a:t>
            </a:r>
          </a:p>
        </p:txBody>
      </p:sp>
      <p:cxnSp>
        <p:nvCxnSpPr>
          <p:cNvPr id="23" name="直線接點 22"/>
          <p:cNvCxnSpPr/>
          <p:nvPr/>
        </p:nvCxnSpPr>
        <p:spPr>
          <a:xfrm flipH="1">
            <a:off x="9873034" y="2770434"/>
            <a:ext cx="361950" cy="318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9873034" y="2770434"/>
            <a:ext cx="361950" cy="318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70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4" y="936065"/>
            <a:ext cx="996705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 Discriminators</a:t>
            </a:r>
            <a:endParaRPr sz="50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sp>
        <p:nvSpPr>
          <p:cNvPr id="61" name="Google Shape;147;gbd61e7855a_1_229"/>
          <p:cNvSpPr txBox="1"/>
          <p:nvPr/>
        </p:nvSpPr>
        <p:spPr>
          <a:xfrm>
            <a:off x="1999376" y="5628582"/>
            <a:ext cx="23348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defRPr/>
            </a:pPr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圖像真實性辨識</a:t>
            </a:r>
            <a:endParaRPr lang="en-US" altLang="zh-TW" sz="2400" dirty="0">
              <a:latin typeface="jf open 粉圓 1.1" panose="02020500000000000000" charset="-120"/>
              <a:ea typeface="jf open 粉圓 1.1" panose="02020500000000000000" charset="-12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/>
          <a:srcRect l="751" t="56461" r="63955" b="197"/>
          <a:stretch/>
        </p:blipFill>
        <p:spPr>
          <a:xfrm>
            <a:off x="1092627" y="2549021"/>
            <a:ext cx="4148360" cy="2880000"/>
          </a:xfrm>
          <a:prstGeom prst="rect">
            <a:avLst/>
          </a:prstGeom>
        </p:spPr>
      </p:pic>
      <p:sp>
        <p:nvSpPr>
          <p:cNvPr id="26" name="Google Shape;147;gbd61e7855a_1_229"/>
          <p:cNvSpPr txBox="1"/>
          <p:nvPr/>
        </p:nvSpPr>
        <p:spPr>
          <a:xfrm>
            <a:off x="6748645" y="5628582"/>
            <a:ext cx="36942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defRPr/>
            </a:pPr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前後景是否同</a:t>
            </a:r>
            <a:r>
              <a:rPr lang="en-US" altLang="zh-TW" sz="2400" dirty="0">
                <a:latin typeface="jf open 粉圓 1.1" panose="02020500000000000000" charset="-120"/>
                <a:ea typeface="jf open 粉圓 1.1" panose="02020500000000000000" charset="-120"/>
              </a:rPr>
              <a:t>domain</a:t>
            </a:r>
            <a:r>
              <a:rPr lang="zh-TW" altLang="en-US" sz="2400" dirty="0">
                <a:latin typeface="jf open 粉圓 1.1" panose="02020500000000000000" charset="-120"/>
                <a:ea typeface="jf open 粉圓 1.1" panose="02020500000000000000" charset="-120"/>
              </a:rPr>
              <a:t>辨識</a:t>
            </a:r>
            <a:endParaRPr lang="en-US" altLang="zh-TW" sz="2400" dirty="0">
              <a:latin typeface="jf open 粉圓 1.1" panose="02020500000000000000" charset="-120"/>
              <a:ea typeface="jf open 粉圓 1.1" panose="02020500000000000000" charset="-120"/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5"/>
          <a:srcRect l="39661" t="56364" r="5200" b="197"/>
          <a:stretch/>
        </p:blipFill>
        <p:spPr>
          <a:xfrm>
            <a:off x="5362722" y="2549021"/>
            <a:ext cx="6466114" cy="288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41800" y="3263900"/>
            <a:ext cx="787400" cy="1270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629900" y="3530600"/>
            <a:ext cx="977899" cy="838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840255" y="289456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判別為真實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835691" y="458099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判別為剪貼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0435809" y="2849771"/>
            <a:ext cx="1366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前後景</a:t>
            </a:r>
            <a:endParaRPr lang="en-US" altLang="zh-TW" sz="2000" dirty="0">
              <a:latin typeface="jf open 粉圓 1.1" panose="02020500000000000000" charset="-120"/>
              <a:ea typeface="jf open 粉圓 1.1" panose="02020500000000000000" charset="-120"/>
            </a:endParaRPr>
          </a:p>
          <a:p>
            <a:pPr algn="ctr"/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同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Domain</a:t>
            </a:r>
            <a:endParaRPr lang="zh-TW" altLang="en-US" sz="2000" dirty="0">
              <a:latin typeface="jf open 粉圓 1.1" panose="02020500000000000000" charset="-120"/>
              <a:ea typeface="jf open 粉圓 1.1" panose="02020500000000000000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307569" y="4368800"/>
            <a:ext cx="1622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前後景</a:t>
            </a:r>
            <a:endParaRPr lang="en-US" altLang="zh-TW" sz="2000" dirty="0">
              <a:latin typeface="jf open 粉圓 1.1" panose="02020500000000000000" charset="-120"/>
              <a:ea typeface="jf open 粉圓 1.1" panose="02020500000000000000" charset="-120"/>
            </a:endParaRPr>
          </a:p>
          <a:p>
            <a:pPr algn="ctr"/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不同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Domain</a:t>
            </a:r>
            <a:endParaRPr lang="zh-TW" altLang="en-US" sz="2000" dirty="0">
              <a:latin typeface="jf open 粉圓 1.1" panose="02020500000000000000" charset="-120"/>
              <a:ea typeface="jf open 粉圓 1.1" panose="02020500000000000000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25025" y="3192781"/>
            <a:ext cx="655385" cy="15239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703903" y="28328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特徵</a:t>
            </a:r>
          </a:p>
        </p:txBody>
      </p:sp>
    </p:spTree>
    <p:extLst>
      <p:ext uri="{BB962C8B-B14F-4D97-AF65-F5344CB8AC3E}">
        <p14:creationId xmlns:p14="http://schemas.microsoft.com/office/powerpoint/2010/main" val="124087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7" grpId="0"/>
      <p:bldP spid="16" grpId="0"/>
      <p:bldP spid="17" grpId="0"/>
      <p:bldP spid="18" grpId="0"/>
      <p:bldP spid="19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4" y="936065"/>
            <a:ext cx="996705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 Generator</a:t>
            </a:r>
            <a:endParaRPr sz="50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b="45268"/>
          <a:stretch/>
        </p:blipFill>
        <p:spPr>
          <a:xfrm>
            <a:off x="1100234" y="2333021"/>
            <a:ext cx="10703701" cy="3312000"/>
          </a:xfrm>
          <a:prstGeom prst="rect">
            <a:avLst/>
          </a:prstGeom>
        </p:spPr>
      </p:pic>
      <p:sp>
        <p:nvSpPr>
          <p:cNvPr id="4" name="剪去單一角落矩形 3"/>
          <p:cNvSpPr/>
          <p:nvPr/>
        </p:nvSpPr>
        <p:spPr>
          <a:xfrm>
            <a:off x="2463800" y="2514600"/>
            <a:ext cx="3289300" cy="2755900"/>
          </a:xfrm>
          <a:prstGeom prst="snip1Rect">
            <a:avLst>
              <a:gd name="adj" fmla="val 50000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463800" y="166567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做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Encoder</a:t>
            </a:r>
          </a:p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進行特徵提取</a:t>
            </a:r>
          </a:p>
        </p:txBody>
      </p:sp>
      <p:sp>
        <p:nvSpPr>
          <p:cNvPr id="15" name="剪去單一角落矩形 14"/>
          <p:cNvSpPr/>
          <p:nvPr/>
        </p:nvSpPr>
        <p:spPr>
          <a:xfrm>
            <a:off x="6248400" y="2414103"/>
            <a:ext cx="4064000" cy="2856397"/>
          </a:xfrm>
          <a:prstGeom prst="snip1Rect">
            <a:avLst>
              <a:gd name="adj" fmla="val 50000"/>
            </a:avLst>
          </a:prstGeom>
          <a:noFill/>
          <a:ln w="50800">
            <a:solidFill>
              <a:schemeClr val="accent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362700" y="1665676"/>
            <a:ext cx="4653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做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Decoder</a:t>
            </a:r>
          </a:p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進行反卷積重建特徵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+</a:t>
            </a: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保留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Encoder</a:t>
            </a: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特徵</a:t>
            </a:r>
          </a:p>
        </p:txBody>
      </p:sp>
    </p:spTree>
    <p:extLst>
      <p:ext uri="{BB962C8B-B14F-4D97-AF65-F5344CB8AC3E}">
        <p14:creationId xmlns:p14="http://schemas.microsoft.com/office/powerpoint/2010/main" val="26415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4" y="936065"/>
            <a:ext cx="996705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 Attention</a:t>
            </a:r>
            <a:endParaRPr sz="5000" b="0" i="0" u="none" strike="noStrike" cap="none" dirty="0">
              <a:solidFill>
                <a:srgbClr val="000000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b="45268"/>
          <a:stretch/>
        </p:blipFill>
        <p:spPr>
          <a:xfrm>
            <a:off x="1100234" y="2333021"/>
            <a:ext cx="10703701" cy="331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629649" y="3281796"/>
            <a:ext cx="238125" cy="1983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334499" y="2971800"/>
            <a:ext cx="238125" cy="2293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0041253" y="2473784"/>
            <a:ext cx="238125" cy="2791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303534" y="1682639"/>
            <a:ext cx="2538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調整每個</a:t>
            </a: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Pixel</a:t>
            </a: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對於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zh-TW" altLang="en-US" sz="2000" dirty="0">
                <a:latin typeface="jf open 粉圓 1.1" panose="02020500000000000000" charset="-120"/>
                <a:ea typeface="jf open 粉圓 1.1" panose="02020500000000000000" charset="-120"/>
              </a:rPr>
              <a:t>每個特徵圖的關注度</a:t>
            </a:r>
            <a:endParaRPr lang="en-US" altLang="zh-TW" sz="2000" dirty="0">
              <a:latin typeface="jf open 粉圓 1.1" panose="02020500000000000000" charset="-120"/>
              <a:ea typeface="jf open 粉圓 1.1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852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4" y="936065"/>
            <a:ext cx="996705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</a:t>
            </a:r>
            <a:r>
              <a:rPr lang="zh-TW" altLang="en-US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之於專案的應用</a:t>
            </a:r>
          </a:p>
        </p:txBody>
      </p:sp>
      <p:sp>
        <p:nvSpPr>
          <p:cNvPr id="7" name="Google Shape;147;gbd61e7855a_1_229"/>
          <p:cNvSpPr txBox="1"/>
          <p:nvPr/>
        </p:nvSpPr>
        <p:spPr>
          <a:xfrm>
            <a:off x="1501200" y="2390525"/>
            <a:ext cx="1007568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0000" lvl="0" indent="-685800"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期望：進一步訓練生成器，產生更和諧表現的合成圖</a:t>
            </a:r>
            <a:endParaRPr lang="en-US" altLang="zh-TW" sz="25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lvl="0">
              <a:buClr>
                <a:srgbClr val="000000"/>
              </a:buClr>
              <a:buSzPct val="150000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　　</a:t>
            </a:r>
            <a:r>
              <a:rPr lang="zh-TW" altLang="en-US" sz="12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 </a:t>
            </a: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訓練過程中卻遭遇到</a:t>
            </a: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…</a:t>
            </a: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       </a:t>
            </a:r>
          </a:p>
        </p:txBody>
      </p:sp>
      <p:sp>
        <p:nvSpPr>
          <p:cNvPr id="8" name="Google Shape;147;gbd61e7855a_1_229"/>
          <p:cNvSpPr txBox="1"/>
          <p:nvPr/>
        </p:nvSpPr>
        <p:spPr>
          <a:xfrm>
            <a:off x="1501200" y="3367972"/>
            <a:ext cx="1007568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4400" lvl="2" indent="-685800"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網路架構的參數量過於龐大，導致參數訓練時程過於長久</a:t>
            </a: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endParaRPr lang="en-US" altLang="zh-TW" sz="25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1274400" lvl="2" indent="-685800"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課程時間緊湊</a:t>
            </a:r>
            <a:br>
              <a:rPr lang="en-US" altLang="zh-TW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</a:br>
            <a:endParaRPr lang="en-US" altLang="zh-TW" sz="25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  <a:p>
            <a:pPr marL="1274400" lvl="2" indent="-685800"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結論：直接使用</a:t>
            </a:r>
            <a:r>
              <a:rPr lang="en-US" altLang="zh-TW" sz="2500" dirty="0" err="1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</a:t>
            </a: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已經很優質的生成器</a:t>
            </a:r>
          </a:p>
          <a:p>
            <a:pPr marL="1274400" lvl="2" indent="-685800"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TW" sz="25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86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2F4C78B7-881F-41CC-960E-A6226FA6E95E}"/>
              </a:ext>
            </a:extLst>
          </p:cNvPr>
          <p:cNvGrpSpPr/>
          <p:nvPr/>
        </p:nvGrpSpPr>
        <p:grpSpPr>
          <a:xfrm>
            <a:off x="7467" y="-1"/>
            <a:ext cx="1495088" cy="4781053"/>
            <a:chOff x="-44057" y="-101584"/>
            <a:chExt cx="1495088" cy="47810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F7BBCEF-25CC-467B-A65C-413A8FFFC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0" t="13415" r="954" b="332"/>
            <a:stretch/>
          </p:blipFill>
          <p:spPr>
            <a:xfrm>
              <a:off x="0" y="-101584"/>
              <a:ext cx="919368" cy="478105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7D5FA8F-368A-4801-8B34-D8199F8C0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" r="-1813"/>
            <a:stretch/>
          </p:blipFill>
          <p:spPr>
            <a:xfrm>
              <a:off x="-44057" y="-14542"/>
              <a:ext cx="1495088" cy="761982"/>
            </a:xfrm>
            <a:prstGeom prst="rect">
              <a:avLst/>
            </a:prstGeom>
          </p:spPr>
        </p:pic>
      </p:grpSp>
      <p:sp>
        <p:nvSpPr>
          <p:cNvPr id="5" name="Google Shape;147;gbd61e7855a_1_229"/>
          <p:cNvSpPr txBox="1"/>
          <p:nvPr/>
        </p:nvSpPr>
        <p:spPr>
          <a:xfrm>
            <a:off x="1176434" y="936065"/>
            <a:ext cx="996705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000"/>
            </a:pPr>
            <a:r>
              <a:rPr lang="en-US" altLang="zh-TW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</a:t>
            </a:r>
            <a:r>
              <a:rPr lang="zh-TW" altLang="en-US" sz="50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之於專案的應用</a:t>
            </a:r>
          </a:p>
        </p:txBody>
      </p:sp>
      <p:sp>
        <p:nvSpPr>
          <p:cNvPr id="7" name="Google Shape;147;gbd61e7855a_1_229"/>
          <p:cNvSpPr txBox="1"/>
          <p:nvPr/>
        </p:nvSpPr>
        <p:spPr>
          <a:xfrm>
            <a:off x="1501200" y="2390525"/>
            <a:ext cx="10075682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0000" lvl="0" indent="-685800"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撰寫程式產生符合</a:t>
            </a:r>
            <a:r>
              <a:rPr lang="en-US" altLang="zh-TW" sz="2500" dirty="0" err="1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DoveNet</a:t>
            </a:r>
            <a:r>
              <a:rPr lang="zh-TW" altLang="en-US" sz="2500" dirty="0">
                <a:solidFill>
                  <a:schemeClr val="dk1"/>
                </a:solidFill>
                <a:latin typeface="jf open 粉圓 1.1" panose="02020500000000000000" charset="-120"/>
                <a:ea typeface="jf open 粉圓 1.1" panose="02020500000000000000" charset="-120"/>
                <a:cs typeface="M PLUS 1p Medium"/>
                <a:sym typeface="M PLUS 1p Medium"/>
              </a:rPr>
              <a:t>生成器輸入需求之資料</a:t>
            </a:r>
            <a:endParaRPr lang="en-US" altLang="zh-TW" sz="2500" dirty="0">
              <a:solidFill>
                <a:schemeClr val="dk1"/>
              </a:solidFill>
              <a:latin typeface="jf open 粉圓 1.1" panose="02020500000000000000" charset="-120"/>
              <a:ea typeface="jf open 粉圓 1.1" panose="02020500000000000000" charset="-120"/>
              <a:cs typeface="M PLUS 1p Medium"/>
              <a:sym typeface="M PLUS 1p Medium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44" y="2867538"/>
            <a:ext cx="3127378" cy="17604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94444" y="4689938"/>
            <a:ext cx="3127378" cy="17112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00" y="3514551"/>
            <a:ext cx="1497950" cy="9986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00" y="5443153"/>
            <a:ext cx="1497950" cy="843217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9481043" y="4013867"/>
            <a:ext cx="1858997" cy="987552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jf open 粉圓 1.1" panose="02020500000000000000" charset="-120"/>
                <a:ea typeface="jf open 粉圓 1.1" panose="02020500000000000000" charset="-120"/>
              </a:rPr>
              <a:t>DoveNet</a:t>
            </a:r>
            <a:b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</a:br>
            <a:r>
              <a:rPr lang="en-US" altLang="zh-TW" sz="2000" dirty="0">
                <a:latin typeface="jf open 粉圓 1.1" panose="02020500000000000000" charset="-120"/>
                <a:ea typeface="jf open 粉圓 1.1" panose="02020500000000000000" charset="-120"/>
              </a:rPr>
              <a:t>Generator</a:t>
            </a:r>
            <a:endParaRPr lang="zh-TW" altLang="en-US" sz="2000" dirty="0">
              <a:latin typeface="jf open 粉圓 1.1" panose="02020500000000000000" charset="-120"/>
              <a:ea typeface="jf open 粉圓 1.1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699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0.35872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30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0.35872 -0.005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30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72 0.00185 L 0.69778 0.112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55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34284 0.11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55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72 -0.00509 L 0.69778 -0.1578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-76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34284 -0.15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75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12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9"/>
          <p:cNvSpPr txBox="1"/>
          <p:nvPr/>
        </p:nvSpPr>
        <p:spPr>
          <a:xfrm>
            <a:off x="1825200" y="438213"/>
            <a:ext cx="1011525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altLang="en-US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原始</a:t>
            </a: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</a:t>
            </a:r>
            <a:endParaRPr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16E0BD1-E2B5-452C-A2D3-154120590BA5}"/>
              </a:ext>
            </a:extLst>
          </p:cNvPr>
          <p:cNvGrpSpPr/>
          <p:nvPr/>
        </p:nvGrpSpPr>
        <p:grpSpPr>
          <a:xfrm>
            <a:off x="1099623" y="2493730"/>
            <a:ext cx="10698480" cy="3302811"/>
            <a:chOff x="810255" y="2415290"/>
            <a:chExt cx="11185514" cy="3387136"/>
          </a:xfrm>
        </p:grpSpPr>
        <p:pic>
          <p:nvPicPr>
            <p:cNvPr id="25" name="Google Shape;261;p9">
              <a:extLst>
                <a:ext uri="{FF2B5EF4-FFF2-40B4-BE49-F238E27FC236}">
                  <a16:creationId xmlns:a16="http://schemas.microsoft.com/office/drawing/2014/main" id="{43F9CC8A-0999-4C93-8117-DE276A1AB58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0255" y="2415290"/>
              <a:ext cx="5542501" cy="2934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2;p9">
              <a:extLst>
                <a:ext uri="{FF2B5EF4-FFF2-40B4-BE49-F238E27FC236}">
                  <a16:creationId xmlns:a16="http://schemas.microsoft.com/office/drawing/2014/main" id="{5DA8508B-F04A-41DD-B781-B433751BA67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53269" y="2415290"/>
              <a:ext cx="5542500" cy="29342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63;p9">
              <a:extLst>
                <a:ext uri="{FF2B5EF4-FFF2-40B4-BE49-F238E27FC236}">
                  <a16:creationId xmlns:a16="http://schemas.microsoft.com/office/drawing/2014/main" id="{6F7750D5-3632-40E5-8346-F0C0FBBA4C7C}"/>
                </a:ext>
              </a:extLst>
            </p:cNvPr>
            <p:cNvSpPr txBox="1"/>
            <p:nvPr/>
          </p:nvSpPr>
          <p:spPr>
            <a:xfrm>
              <a:off x="3107658" y="5423707"/>
              <a:ext cx="947694" cy="378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</a:t>
              </a:r>
              <a:r>
                <a:rPr 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nput</a:t>
              </a:r>
              <a:endParaRPr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" name="Google Shape;264;p9">
              <a:extLst>
                <a:ext uri="{FF2B5EF4-FFF2-40B4-BE49-F238E27FC236}">
                  <a16:creationId xmlns:a16="http://schemas.microsoft.com/office/drawing/2014/main" id="{1A0FB861-E483-43E0-8ED6-24776E3C83EC}"/>
                </a:ext>
              </a:extLst>
            </p:cNvPr>
            <p:cNvSpPr txBox="1"/>
            <p:nvPr/>
          </p:nvSpPr>
          <p:spPr>
            <a:xfrm>
              <a:off x="8670662" y="5423707"/>
              <a:ext cx="1107714" cy="378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</a:t>
              </a:r>
              <a:r>
                <a:rPr 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utput</a:t>
              </a:r>
              <a:endParaRPr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646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"/>
          <p:cNvSpPr txBox="1"/>
          <p:nvPr/>
        </p:nvSpPr>
        <p:spPr>
          <a:xfrm>
            <a:off x="1825200" y="438213"/>
            <a:ext cx="101570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遇到問題</a:t>
            </a:r>
            <a:endParaRPr dirty="0"/>
          </a:p>
        </p:txBody>
      </p:sp>
      <p:sp>
        <p:nvSpPr>
          <p:cNvPr id="316" name="Google Shape;316;p13"/>
          <p:cNvSpPr txBox="1"/>
          <p:nvPr/>
        </p:nvSpPr>
        <p:spPr>
          <a:xfrm>
            <a:off x="1466670" y="152938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514350">
              <a:lnSpc>
                <a:spcPct val="90000"/>
              </a:lnSpc>
              <a:buClr>
                <a:srgbClr val="C00000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背景改變</a:t>
            </a:r>
            <a:endParaRPr lang="en-US" altLang="zh-TW"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A945D09-D853-46FB-A48E-37A73108FC03}"/>
              </a:ext>
            </a:extLst>
          </p:cNvPr>
          <p:cNvGrpSpPr/>
          <p:nvPr/>
        </p:nvGrpSpPr>
        <p:grpSpPr>
          <a:xfrm>
            <a:off x="1099624" y="2498277"/>
            <a:ext cx="10698480" cy="3301982"/>
            <a:chOff x="802493" y="2415290"/>
            <a:chExt cx="11185514" cy="3386286"/>
          </a:xfrm>
        </p:grpSpPr>
        <p:pic>
          <p:nvPicPr>
            <p:cNvPr id="15" name="Google Shape;261;p9">
              <a:extLst>
                <a:ext uri="{FF2B5EF4-FFF2-40B4-BE49-F238E27FC236}">
                  <a16:creationId xmlns:a16="http://schemas.microsoft.com/office/drawing/2014/main" id="{83963CA2-C53D-4421-81B3-6CD35467D8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2493" y="2415290"/>
              <a:ext cx="5542500" cy="2934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262;p9">
              <a:extLst>
                <a:ext uri="{FF2B5EF4-FFF2-40B4-BE49-F238E27FC236}">
                  <a16:creationId xmlns:a16="http://schemas.microsoft.com/office/drawing/2014/main" id="{90C24B5C-ECFE-4F8F-92FB-08A281804A9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45507" y="2415290"/>
              <a:ext cx="5542500" cy="29342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263;p9">
              <a:extLst>
                <a:ext uri="{FF2B5EF4-FFF2-40B4-BE49-F238E27FC236}">
                  <a16:creationId xmlns:a16="http://schemas.microsoft.com/office/drawing/2014/main" id="{6F997DD7-B70A-4D99-BC32-74B9B494DACB}"/>
                </a:ext>
              </a:extLst>
            </p:cNvPr>
            <p:cNvSpPr txBox="1"/>
            <p:nvPr/>
          </p:nvSpPr>
          <p:spPr>
            <a:xfrm>
              <a:off x="3099895" y="5422857"/>
              <a:ext cx="947694" cy="378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</a:t>
              </a:r>
              <a:r>
                <a:rPr 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nput</a:t>
              </a:r>
              <a:endParaRPr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" name="Google Shape;264;p9">
              <a:extLst>
                <a:ext uri="{FF2B5EF4-FFF2-40B4-BE49-F238E27FC236}">
                  <a16:creationId xmlns:a16="http://schemas.microsoft.com/office/drawing/2014/main" id="{B35FC828-F7AA-4681-8DB0-C383E875F4F0}"/>
                </a:ext>
              </a:extLst>
            </p:cNvPr>
            <p:cNvSpPr txBox="1"/>
            <p:nvPr/>
          </p:nvSpPr>
          <p:spPr>
            <a:xfrm>
              <a:off x="8662900" y="5422857"/>
              <a:ext cx="1107714" cy="378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</a:t>
              </a:r>
              <a:r>
                <a:rPr 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utput</a:t>
              </a:r>
              <a:endParaRPr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22" name="Google Shape;322;p13"/>
          <p:cNvSpPr/>
          <p:nvPr/>
        </p:nvSpPr>
        <p:spPr>
          <a:xfrm>
            <a:off x="6539937" y="2141363"/>
            <a:ext cx="1728133" cy="355693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3" name="Google Shape;323;p13"/>
          <p:cNvSpPr/>
          <p:nvPr/>
        </p:nvSpPr>
        <p:spPr>
          <a:xfrm>
            <a:off x="10038684" y="2141363"/>
            <a:ext cx="1728133" cy="355693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20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3703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 txBox="1"/>
          <p:nvPr/>
        </p:nvSpPr>
        <p:spPr>
          <a:xfrm>
            <a:off x="1466671" y="11736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解決方法：</a:t>
            </a:r>
            <a:r>
              <a:rPr lang="zh-TW" altLang="zh-TW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</a:t>
            </a:r>
            <a:r>
              <a:rPr lang="zh-TW" altLang="en-US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 </a:t>
            </a:r>
            <a:r>
              <a:rPr lang="en-US" altLang="zh-TW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r>
              <a:rPr lang="zh-TW" altLang="en-US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輸入背景</a:t>
            </a:r>
            <a:endParaRPr sz="2800"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34" name="Google Shape;33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2636" y="2451167"/>
            <a:ext cx="5302800" cy="28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3002" y="2450959"/>
            <a:ext cx="5302800" cy="28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4"/>
          <p:cNvSpPr txBox="1"/>
          <p:nvPr/>
        </p:nvSpPr>
        <p:spPr>
          <a:xfrm>
            <a:off x="2893486" y="5345954"/>
            <a:ext cx="15218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utput</a:t>
            </a:r>
            <a:r>
              <a:rPr lang="zh-TW" altLang="en-US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8535600" y="5334984"/>
            <a:ext cx="1307488" cy="380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Input背景</a:t>
            </a:r>
            <a:endParaRPr dirty="0"/>
          </a:p>
        </p:txBody>
      </p:sp>
      <p:sp>
        <p:nvSpPr>
          <p:cNvPr id="339" name="Google Shape;339;p14"/>
          <p:cNvSpPr txBox="1"/>
          <p:nvPr/>
        </p:nvSpPr>
        <p:spPr>
          <a:xfrm>
            <a:off x="1825200" y="438650"/>
            <a:ext cx="101570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改進方法</a:t>
            </a:r>
            <a:endParaRPr dirty="0"/>
          </a:p>
        </p:txBody>
      </p:sp>
      <p:sp>
        <p:nvSpPr>
          <p:cNvPr id="2" name="十字形 1"/>
          <p:cNvSpPr/>
          <p:nvPr/>
        </p:nvSpPr>
        <p:spPr>
          <a:xfrm>
            <a:off x="5354515" y="3881959"/>
            <a:ext cx="483577" cy="48625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338;p14"/>
          <p:cNvSpPr txBox="1"/>
          <p:nvPr/>
        </p:nvSpPr>
        <p:spPr>
          <a:xfrm>
            <a:off x="5652058" y="5345954"/>
            <a:ext cx="1307488" cy="380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rPr>
              <a:t>合成圖</a:t>
            </a:r>
            <a:endParaRPr dirty="0"/>
          </a:p>
        </p:txBody>
      </p:sp>
      <p:grpSp>
        <p:nvGrpSpPr>
          <p:cNvPr id="17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18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28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-2.22222E-6 L 0.21745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022E-16 -2.22222E-6 L -0.23307 -2.2222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/>
      <p:bldP spid="338" grpId="0"/>
      <p:bldP spid="2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"/>
          <p:cNvSpPr txBox="1"/>
          <p:nvPr/>
        </p:nvSpPr>
        <p:spPr>
          <a:xfrm>
            <a:off x="1825200" y="438213"/>
            <a:ext cx="1015706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遇到問題</a:t>
            </a:r>
            <a:endParaRPr dirty="0"/>
          </a:p>
        </p:txBody>
      </p:sp>
      <p:sp>
        <p:nvSpPr>
          <p:cNvPr id="274" name="Google Shape;274;p10"/>
          <p:cNvSpPr txBox="1"/>
          <p:nvPr/>
        </p:nvSpPr>
        <p:spPr>
          <a:xfrm>
            <a:off x="1466670" y="139179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</a:t>
            </a:r>
            <a:r>
              <a:rPr lang="zh-TW" altLang="en-US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尺寸</a:t>
            </a:r>
            <a:r>
              <a:rPr lang="zh-TW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限制       解析度低</a:t>
            </a:r>
            <a:endParaRPr sz="2800"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5" name="Google Shape;2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00" y="2313933"/>
            <a:ext cx="5302800" cy="28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000" y="2313934"/>
            <a:ext cx="5302800" cy="28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0"/>
          <p:cNvSpPr/>
          <p:nvPr/>
        </p:nvSpPr>
        <p:spPr>
          <a:xfrm>
            <a:off x="4337529" y="1470445"/>
            <a:ext cx="393767" cy="2444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8" name="Google Shape;278;p10"/>
          <p:cNvSpPr txBox="1"/>
          <p:nvPr/>
        </p:nvSpPr>
        <p:spPr>
          <a:xfrm>
            <a:off x="3281400" y="5247934"/>
            <a:ext cx="907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8602200" y="5247934"/>
            <a:ext cx="1058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utput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16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5300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xsence">
            <a:hlinkClick r:id="" action="ppaction://media"/>
            <a:extLst>
              <a:ext uri="{FF2B5EF4-FFF2-40B4-BE49-F238E27FC236}">
                <a16:creationId xmlns:a16="http://schemas.microsoft.com/office/drawing/2014/main" id="{5B50D405-071E-4993-880D-A7EB1440B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1944" y="2011680"/>
            <a:ext cx="6172536" cy="35356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B90213-6E03-4CCF-BF04-E5E22287F356}"/>
              </a:ext>
            </a:extLst>
          </p:cNvPr>
          <p:cNvSpPr txBox="1"/>
          <p:nvPr/>
        </p:nvSpPr>
        <p:spPr>
          <a:xfrm>
            <a:off x="5334424" y="168652"/>
            <a:ext cx="3115651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latin typeface="Bahnschrift SemiBold SemiConden" panose="020B0502040204020203" pitchFamily="34" charset="0"/>
              </a:rPr>
              <a:t>2009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F90D2D8-4ED8-4802-BA02-9C28F325DBA7}"/>
              </a:ext>
            </a:extLst>
          </p:cNvPr>
          <p:cNvGrpSpPr/>
          <p:nvPr/>
        </p:nvGrpSpPr>
        <p:grpSpPr>
          <a:xfrm>
            <a:off x="1189832" y="1531647"/>
            <a:ext cx="4296062" cy="4696433"/>
            <a:chOff x="1189832" y="1531647"/>
            <a:chExt cx="4296062" cy="469643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DB9C0F-7D40-4750-931C-A97C69E66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832" y="1531647"/>
              <a:ext cx="4296062" cy="1571380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CEE928-5EE9-431C-94B3-7C8FE55B3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0802" y="3554394"/>
              <a:ext cx="4255092" cy="2673686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7433E81-22E9-4264-BDCB-B42A1EC9EEA5}"/>
                </a:ext>
              </a:extLst>
            </p:cNvPr>
            <p:cNvSpPr txBox="1"/>
            <p:nvPr/>
          </p:nvSpPr>
          <p:spPr>
            <a:xfrm>
              <a:off x="2027058" y="2936557"/>
              <a:ext cx="30480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i="0" dirty="0" err="1">
                  <a:solidFill>
                    <a:srgbClr val="44444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UI Gothic" panose="020B0600070205080204" pitchFamily="34" charset="-128"/>
                  <a:ea typeface="MS UI Gothic" panose="020B0600070205080204" pitchFamily="34" charset="-128"/>
                </a:rPr>
                <a:t>sixthsense</a:t>
              </a:r>
              <a:endParaRPr lang="en-US" altLang="zh-TW" sz="4000" b="1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  <a:p>
              <a:endParaRPr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66ACC1A-505D-4DBA-844D-B77038CC0A19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1F1CD54-0E41-4241-9A18-5F67E4F22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F576363-D933-462C-9EFD-FD8480C0B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9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/>
          <p:nvPr/>
        </p:nvSpPr>
        <p:spPr>
          <a:xfrm>
            <a:off x="1466670" y="166448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問題：輸入尺寸限制</a:t>
            </a:r>
            <a:endParaRPr lang="en-US" altLang="zh-TW"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原因：</a:t>
            </a:r>
            <a:endParaRPr sz="2800"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9" name="Google Shape;2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682" y="3238883"/>
            <a:ext cx="8676146" cy="277694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1"/>
          <p:cNvSpPr/>
          <p:nvPr/>
        </p:nvSpPr>
        <p:spPr>
          <a:xfrm rot="5400000">
            <a:off x="8040529" y="4485084"/>
            <a:ext cx="278656" cy="3333404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7523152" y="6291114"/>
            <a:ext cx="131341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Decoder</a:t>
            </a:r>
            <a:endParaRPr dirty="0"/>
          </a:p>
        </p:txBody>
      </p:sp>
      <p:sp>
        <p:nvSpPr>
          <p:cNvPr id="295" name="Google Shape;295;p11"/>
          <p:cNvSpPr txBox="1"/>
          <p:nvPr/>
        </p:nvSpPr>
        <p:spPr>
          <a:xfrm>
            <a:off x="1825200" y="438213"/>
            <a:ext cx="101570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遇到問題</a:t>
            </a:r>
            <a:endParaRPr dirty="0"/>
          </a:p>
        </p:txBody>
      </p:sp>
      <p:sp>
        <p:nvSpPr>
          <p:cNvPr id="13" name="Google Shape;293;p11">
            <a:extLst>
              <a:ext uri="{FF2B5EF4-FFF2-40B4-BE49-F238E27FC236}">
                <a16:creationId xmlns:a16="http://schemas.microsoft.com/office/drawing/2014/main" id="{AF3A9178-85D6-4327-B02D-53DB0B7FB870}"/>
              </a:ext>
            </a:extLst>
          </p:cNvPr>
          <p:cNvSpPr/>
          <p:nvPr/>
        </p:nvSpPr>
        <p:spPr>
          <a:xfrm rot="5400000">
            <a:off x="4660679" y="4485084"/>
            <a:ext cx="278656" cy="3333404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" name="Google Shape;294;p11">
            <a:extLst>
              <a:ext uri="{FF2B5EF4-FFF2-40B4-BE49-F238E27FC236}">
                <a16:creationId xmlns:a16="http://schemas.microsoft.com/office/drawing/2014/main" id="{CEB8F839-B25A-4367-BE8F-7EFB7B1A0808}"/>
              </a:ext>
            </a:extLst>
          </p:cNvPr>
          <p:cNvSpPr txBox="1"/>
          <p:nvPr/>
        </p:nvSpPr>
        <p:spPr>
          <a:xfrm>
            <a:off x="4143302" y="6291115"/>
            <a:ext cx="131341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Encoder</a:t>
            </a:r>
            <a:endParaRPr dirty="0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EAE42D-6E4A-4D7C-91D8-64FFF6A1562E}"/>
              </a:ext>
            </a:extLst>
          </p:cNvPr>
          <p:cNvCxnSpPr/>
          <p:nvPr/>
        </p:nvCxnSpPr>
        <p:spPr>
          <a:xfrm flipH="1" flipV="1">
            <a:off x="4037610" y="2850078"/>
            <a:ext cx="261258" cy="14962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3039EEA-7C3C-4300-A528-16AEFEF85953}"/>
              </a:ext>
            </a:extLst>
          </p:cNvPr>
          <p:cNvSpPr txBox="1"/>
          <p:nvPr/>
        </p:nvSpPr>
        <p:spPr>
          <a:xfrm>
            <a:off x="3167403" y="2131997"/>
            <a:ext cx="1740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kernel size</a:t>
            </a:r>
            <a:b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x 4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E33E4D-1F76-4312-B18B-07E6C4F392E6}"/>
              </a:ext>
            </a:extLst>
          </p:cNvPr>
          <p:cNvSpPr txBox="1"/>
          <p:nvPr/>
        </p:nvSpPr>
        <p:spPr>
          <a:xfrm>
            <a:off x="5778023" y="29230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E3DD71-FE28-43DC-ADA6-FDF7C3E57997}"/>
              </a:ext>
            </a:extLst>
          </p:cNvPr>
          <p:cNvSpPr txBox="1"/>
          <p:nvPr/>
        </p:nvSpPr>
        <p:spPr>
          <a:xfrm>
            <a:off x="4907816" y="1566827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altLang="zh-TW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256</a:t>
            </a:r>
            <a:r>
              <a:rPr lang="zh-TW" altLang="en-US" sz="28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倍數）</a:t>
            </a:r>
          </a:p>
        </p:txBody>
      </p:sp>
      <p:grpSp>
        <p:nvGrpSpPr>
          <p:cNvPr id="19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20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888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 txBox="1"/>
          <p:nvPr/>
        </p:nvSpPr>
        <p:spPr>
          <a:xfrm>
            <a:off x="1825200" y="438650"/>
            <a:ext cx="101570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改進方法</a:t>
            </a:r>
            <a:endParaRPr dirty="0"/>
          </a:p>
        </p:txBody>
      </p:sp>
      <p:sp>
        <p:nvSpPr>
          <p:cNvPr id="305" name="Google Shape;305;p12"/>
          <p:cNvSpPr txBox="1"/>
          <p:nvPr/>
        </p:nvSpPr>
        <p:spPr>
          <a:xfrm>
            <a:off x="1466670" y="1689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問題：輸入尺寸限制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解決方法：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裁剪(256倍數)</a:t>
            </a:r>
            <a:endParaRPr sz="2400" b="0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6" name="Google Shape;30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7198" y="2153228"/>
            <a:ext cx="6305623" cy="4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2"/>
          <p:cNvSpPr/>
          <p:nvPr/>
        </p:nvSpPr>
        <p:spPr>
          <a:xfrm>
            <a:off x="6587412" y="4481347"/>
            <a:ext cx="1798529" cy="173309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74533" y="4731335"/>
            <a:ext cx="4154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解析度不變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優先考慮物件附近特徵</a:t>
            </a:r>
          </a:p>
        </p:txBody>
      </p:sp>
      <p:grpSp>
        <p:nvGrpSpPr>
          <p:cNvPr id="13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14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97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/>
          <p:nvPr/>
        </p:nvSpPr>
        <p:spPr>
          <a:xfrm>
            <a:off x="1825199" y="438213"/>
            <a:ext cx="101152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測試結果</a:t>
            </a:r>
            <a:endParaRPr dirty="0"/>
          </a:p>
        </p:txBody>
      </p:sp>
      <p:pic>
        <p:nvPicPr>
          <p:cNvPr id="12" name="Google Shape;3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6599" y="2248877"/>
            <a:ext cx="5096036" cy="31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035" y="2248876"/>
            <a:ext cx="5096036" cy="31765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20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365;p16">
            <a:extLst>
              <a:ext uri="{FF2B5EF4-FFF2-40B4-BE49-F238E27FC236}">
                <a16:creationId xmlns:a16="http://schemas.microsoft.com/office/drawing/2014/main" id="{D168372D-8066-44EF-AE93-54D7DD28C108}"/>
              </a:ext>
            </a:extLst>
          </p:cNvPr>
          <p:cNvSpPr txBox="1"/>
          <p:nvPr/>
        </p:nvSpPr>
        <p:spPr>
          <a:xfrm>
            <a:off x="3392511" y="5423435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" name="Google Shape;366;p16">
            <a:extLst>
              <a:ext uri="{FF2B5EF4-FFF2-40B4-BE49-F238E27FC236}">
                <a16:creationId xmlns:a16="http://schemas.microsoft.com/office/drawing/2014/main" id="{C7DCCDA5-5E53-4C6D-B2D1-3C6E6E44294C}"/>
              </a:ext>
            </a:extLst>
          </p:cNvPr>
          <p:cNvSpPr txBox="1"/>
          <p:nvPr/>
        </p:nvSpPr>
        <p:spPr>
          <a:xfrm>
            <a:off x="8646691" y="5423476"/>
            <a:ext cx="11158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utput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430423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/>
          <p:nvPr/>
        </p:nvSpPr>
        <p:spPr>
          <a:xfrm>
            <a:off x="1466671" y="13810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效果不足</a:t>
            </a:r>
            <a:endParaRPr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7" name="Google Shape;367;p16"/>
          <p:cNvSpPr txBox="1"/>
          <p:nvPr/>
        </p:nvSpPr>
        <p:spPr>
          <a:xfrm>
            <a:off x="1825200" y="438213"/>
            <a:ext cx="101570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遇到問題</a:t>
            </a:r>
            <a:endParaRPr dirty="0"/>
          </a:p>
        </p:txBody>
      </p:sp>
      <p:pic>
        <p:nvPicPr>
          <p:cNvPr id="17" name="Google Shape;363;p16">
            <a:extLst>
              <a:ext uri="{FF2B5EF4-FFF2-40B4-BE49-F238E27FC236}">
                <a16:creationId xmlns:a16="http://schemas.microsoft.com/office/drawing/2014/main" id="{F7A36554-BA24-44DC-B068-9A6346161F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1855" y="2246907"/>
            <a:ext cx="5085524" cy="31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4;p16">
            <a:extLst>
              <a:ext uri="{FF2B5EF4-FFF2-40B4-BE49-F238E27FC236}">
                <a16:creationId xmlns:a16="http://schemas.microsoft.com/office/drawing/2014/main" id="{C5650A5D-6A5D-405C-8A1A-25734B739B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1779" y="2246906"/>
            <a:ext cx="5096036" cy="31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65;p16">
            <a:extLst>
              <a:ext uri="{FF2B5EF4-FFF2-40B4-BE49-F238E27FC236}">
                <a16:creationId xmlns:a16="http://schemas.microsoft.com/office/drawing/2014/main" id="{AEBE878B-0AC5-425B-97B5-09434B4BE5F6}"/>
              </a:ext>
            </a:extLst>
          </p:cNvPr>
          <p:cNvSpPr txBox="1"/>
          <p:nvPr/>
        </p:nvSpPr>
        <p:spPr>
          <a:xfrm>
            <a:off x="3392511" y="5423435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" name="Google Shape;366;p16">
            <a:extLst>
              <a:ext uri="{FF2B5EF4-FFF2-40B4-BE49-F238E27FC236}">
                <a16:creationId xmlns:a16="http://schemas.microsoft.com/office/drawing/2014/main" id="{A8E7715A-1EAB-4C1D-BE0B-64248E97C866}"/>
              </a:ext>
            </a:extLst>
          </p:cNvPr>
          <p:cNvSpPr txBox="1"/>
          <p:nvPr/>
        </p:nvSpPr>
        <p:spPr>
          <a:xfrm>
            <a:off x="8646691" y="5423476"/>
            <a:ext cx="11158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utput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21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81319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"/>
          <p:cNvSpPr txBox="1"/>
          <p:nvPr/>
        </p:nvSpPr>
        <p:spPr>
          <a:xfrm>
            <a:off x="1521462" y="16178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問題：效果不足</a:t>
            </a:r>
            <a:endParaRPr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解決方法：</a:t>
            </a:r>
            <a:r>
              <a:rPr lang="zh-TW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多次</a:t>
            </a:r>
            <a:r>
              <a:rPr lang="zh-TW" altLang="en-US" sz="2800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合成</a:t>
            </a:r>
            <a:endParaRPr sz="2800"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7" name="Google Shape;387;p17"/>
          <p:cNvSpPr txBox="1"/>
          <p:nvPr/>
        </p:nvSpPr>
        <p:spPr>
          <a:xfrm>
            <a:off x="1825200" y="438650"/>
            <a:ext cx="101570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改進方法</a:t>
            </a:r>
            <a:endParaRPr dirty="0"/>
          </a:p>
        </p:txBody>
      </p:sp>
      <p:grpSp>
        <p:nvGrpSpPr>
          <p:cNvPr id="8" name="群組 7"/>
          <p:cNvGrpSpPr/>
          <p:nvPr/>
        </p:nvGrpSpPr>
        <p:grpSpPr>
          <a:xfrm>
            <a:off x="1104161" y="2153228"/>
            <a:ext cx="9853524" cy="4469266"/>
            <a:chOff x="1072757" y="1764213"/>
            <a:chExt cx="9853524" cy="4469266"/>
          </a:xfrm>
        </p:grpSpPr>
        <p:pic>
          <p:nvPicPr>
            <p:cNvPr id="380" name="Google Shape;380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2757" y="2508107"/>
              <a:ext cx="3519938" cy="2172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06343" y="1764213"/>
              <a:ext cx="3519938" cy="2172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51551" y="3680650"/>
              <a:ext cx="3519938" cy="21724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1" name="Google Shape;381;p17"/>
            <p:cNvCxnSpPr>
              <a:cxnSpLocks/>
            </p:cNvCxnSpPr>
            <p:nvPr/>
          </p:nvCxnSpPr>
          <p:spPr>
            <a:xfrm>
              <a:off x="4164376" y="3936675"/>
              <a:ext cx="3241967" cy="1229145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82" name="Google Shape;382;p17"/>
            <p:cNvCxnSpPr>
              <a:cxnSpLocks/>
              <a:endCxn id="378" idx="1"/>
            </p:cNvCxnSpPr>
            <p:nvPr/>
          </p:nvCxnSpPr>
          <p:spPr>
            <a:xfrm flipV="1">
              <a:off x="4164376" y="2850444"/>
              <a:ext cx="3241967" cy="106939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83" name="Google Shape;383;p17"/>
            <p:cNvSpPr txBox="1"/>
            <p:nvPr/>
          </p:nvSpPr>
          <p:spPr>
            <a:xfrm>
              <a:off x="4981795" y="4737721"/>
              <a:ext cx="155233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維持特徵</a:t>
              </a:r>
              <a:endParaRPr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4" name="Google Shape;384;p17"/>
            <p:cNvSpPr txBox="1"/>
            <p:nvPr/>
          </p:nvSpPr>
          <p:spPr>
            <a:xfrm>
              <a:off x="2296815" y="4680569"/>
              <a:ext cx="143929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</a:t>
              </a:r>
              <a:r>
                <a:rPr 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utput</a:t>
              </a:r>
              <a:r>
                <a:rPr lang="zh-TW" altLang="en-US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物件</a:t>
              </a:r>
              <a:endParaRPr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5" name="Google Shape;385;p17"/>
            <p:cNvSpPr txBox="1"/>
            <p:nvPr/>
          </p:nvSpPr>
          <p:spPr>
            <a:xfrm>
              <a:off x="8493402" y="3919842"/>
              <a:ext cx="12362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Input背景</a:t>
              </a:r>
              <a:endParaRPr dirty="0"/>
            </a:p>
          </p:txBody>
        </p:sp>
        <p:sp>
          <p:nvSpPr>
            <p:cNvPr id="386" name="Google Shape;386;p17"/>
            <p:cNvSpPr txBox="1"/>
            <p:nvPr/>
          </p:nvSpPr>
          <p:spPr>
            <a:xfrm>
              <a:off x="8548194" y="5864147"/>
              <a:ext cx="1242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Input素材</a:t>
              </a:r>
              <a:endParaRPr dirty="0"/>
            </a:p>
          </p:txBody>
        </p:sp>
        <p:sp>
          <p:nvSpPr>
            <p:cNvPr id="17" name="Google Shape;383;p17"/>
            <p:cNvSpPr txBox="1"/>
            <p:nvPr/>
          </p:nvSpPr>
          <p:spPr>
            <a:xfrm>
              <a:off x="4869187" y="2900721"/>
              <a:ext cx="155233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提高相似度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22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96440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/>
          <p:nvPr/>
        </p:nvSpPr>
        <p:spPr>
          <a:xfrm>
            <a:off x="1825200" y="438213"/>
            <a:ext cx="10211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altLang="en-US" sz="4400" b="1" dirty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rPr>
              <a:t>處理流程</a:t>
            </a:r>
            <a:endParaRPr dirty="0"/>
          </a:p>
        </p:txBody>
      </p:sp>
      <p:grpSp>
        <p:nvGrpSpPr>
          <p:cNvPr id="37" name="群組 36"/>
          <p:cNvGrpSpPr/>
          <p:nvPr/>
        </p:nvGrpSpPr>
        <p:grpSpPr>
          <a:xfrm>
            <a:off x="1401589" y="2633033"/>
            <a:ext cx="10397477" cy="3374838"/>
            <a:chOff x="1302437" y="2644050"/>
            <a:chExt cx="10397477" cy="337483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437" y="2870130"/>
              <a:ext cx="1644537" cy="1080463"/>
            </a:xfrm>
            <a:prstGeom prst="rect">
              <a:avLst/>
            </a:prstGeom>
          </p:spPr>
        </p:pic>
        <p:pic>
          <p:nvPicPr>
            <p:cNvPr id="9" name="Google Shape;37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35721" y="4569093"/>
              <a:ext cx="1644537" cy="1080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3507773" y="2963930"/>
              <a:ext cx="1225873" cy="892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489635" y="2930673"/>
              <a:ext cx="1336709" cy="95937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DOVE</a:t>
              </a:r>
            </a:p>
            <a:p>
              <a:pPr algn="ctr"/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線單箭頭接點 9"/>
            <p:cNvCxnSpPr>
              <a:stCxn id="2" idx="3"/>
              <a:endCxn id="6" idx="1"/>
            </p:cNvCxnSpPr>
            <p:nvPr/>
          </p:nvCxnSpPr>
          <p:spPr>
            <a:xfrm flipV="1">
              <a:off x="2946974" y="3410360"/>
              <a:ext cx="542661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9" idx="0"/>
              <a:endCxn id="6" idx="2"/>
            </p:cNvCxnSpPr>
            <p:nvPr/>
          </p:nvCxnSpPr>
          <p:spPr>
            <a:xfrm flipV="1">
              <a:off x="4157989" y="3890047"/>
              <a:ext cx="0" cy="6790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oogle Shape;380;p17"/>
            <p:cNvPicPr preferRelativeResize="0"/>
            <p:nvPr/>
          </p:nvPicPr>
          <p:blipFill rotWithShape="1">
            <a:blip r:embed="rId5">
              <a:alphaModFix/>
            </a:blip>
            <a:srcRect l="23398" r="18407"/>
            <a:stretch/>
          </p:blipFill>
          <p:spPr>
            <a:xfrm>
              <a:off x="5494698" y="2870127"/>
              <a:ext cx="957041" cy="10804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直線單箭頭接點 14"/>
            <p:cNvCxnSpPr>
              <a:stCxn id="6" idx="3"/>
              <a:endCxn id="18" idx="1"/>
            </p:cNvCxnSpPr>
            <p:nvPr/>
          </p:nvCxnSpPr>
          <p:spPr>
            <a:xfrm flipV="1">
              <a:off x="4826344" y="3410359"/>
              <a:ext cx="668354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菱形 15"/>
            <p:cNvSpPr/>
            <p:nvPr/>
          </p:nvSpPr>
          <p:spPr>
            <a:xfrm>
              <a:off x="6840874" y="2644050"/>
              <a:ext cx="3093146" cy="153261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/>
            </a:p>
            <a:p>
              <a:pPr algn="ctr"/>
              <a:endParaRPr lang="en-US" altLang="zh-TW" dirty="0"/>
            </a:p>
            <a:p>
              <a:pPr algn="ctr"/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與背景相似度提高</a:t>
              </a:r>
              <a:endPara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or</a:t>
              </a:r>
            </a:p>
            <a:p>
              <a:pPr algn="ctr"/>
              <a:r>
                <a:rPr lang="zh-TW" altLang="en-US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物件相似度低</a:t>
              </a:r>
              <a:endPara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zh-TW" altLang="en-US" dirty="0"/>
            </a:p>
          </p:txBody>
        </p:sp>
        <p:cxnSp>
          <p:nvCxnSpPr>
            <p:cNvPr id="19" name="直線單箭頭接點 18"/>
            <p:cNvCxnSpPr>
              <a:stCxn id="18" idx="3"/>
              <a:endCxn id="16" idx="1"/>
            </p:cNvCxnSpPr>
            <p:nvPr/>
          </p:nvCxnSpPr>
          <p:spPr>
            <a:xfrm flipV="1">
              <a:off x="6451739" y="3410358"/>
              <a:ext cx="38913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流程圖: 或 22"/>
            <p:cNvSpPr/>
            <p:nvPr/>
          </p:nvSpPr>
          <p:spPr>
            <a:xfrm>
              <a:off x="6321826" y="4964919"/>
              <a:ext cx="236572" cy="274727"/>
            </a:xfrm>
            <a:prstGeom prst="flowChar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7" name="肘形接點 26"/>
            <p:cNvCxnSpPr>
              <a:stCxn id="16" idx="2"/>
              <a:endCxn id="23" idx="6"/>
            </p:cNvCxnSpPr>
            <p:nvPr/>
          </p:nvCxnSpPr>
          <p:spPr>
            <a:xfrm rot="5400000">
              <a:off x="7010115" y="3724950"/>
              <a:ext cx="925617" cy="1829049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23" idx="2"/>
              <a:endCxn id="9" idx="3"/>
            </p:cNvCxnSpPr>
            <p:nvPr/>
          </p:nvCxnSpPr>
          <p:spPr>
            <a:xfrm flipH="1">
              <a:off x="4980258" y="5102283"/>
              <a:ext cx="1341569" cy="70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7981890" y="4185343"/>
              <a:ext cx="405556" cy="383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否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9810033" y="3039416"/>
              <a:ext cx="405556" cy="383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</a:t>
              </a:r>
            </a:p>
          </p:txBody>
        </p:sp>
        <p:sp>
          <p:nvSpPr>
            <p:cNvPr id="31" name="橢圓 30"/>
            <p:cNvSpPr/>
            <p:nvPr/>
          </p:nvSpPr>
          <p:spPr>
            <a:xfrm>
              <a:off x="10215590" y="3013214"/>
              <a:ext cx="1484324" cy="7942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</a:t>
              </a:r>
              <a:r>
                <a:rPr lang="zh-TW" altLang="zh-TW" sz="1800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utput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3" name="直線單箭頭接點 32"/>
            <p:cNvCxnSpPr>
              <a:cxnSpLocks/>
              <a:stCxn id="16" idx="3"/>
              <a:endCxn id="31" idx="2"/>
            </p:cNvCxnSpPr>
            <p:nvPr/>
          </p:nvCxnSpPr>
          <p:spPr>
            <a:xfrm>
              <a:off x="9934020" y="3410358"/>
              <a:ext cx="2815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1732667" y="3950590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Input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536665" y="5649556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Input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</a:t>
              </a: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272931" y="3934292"/>
              <a:ext cx="1447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Output</a:t>
              </a:r>
              <a:r>
                <a:rPr lang="zh-TW" altLang="en-US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物件</a:t>
              </a:r>
            </a:p>
          </p:txBody>
        </p:sp>
      </p:grpSp>
      <p:grpSp>
        <p:nvGrpSpPr>
          <p:cNvPr id="38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39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2381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"/>
          <p:cNvSpPr txBox="1"/>
          <p:nvPr/>
        </p:nvSpPr>
        <p:spPr>
          <a:xfrm>
            <a:off x="4306645" y="5702130"/>
            <a:ext cx="49452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Input</a:t>
            </a:r>
            <a:r>
              <a:rPr lang="zh-TW" sz="36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～ 2</a:t>
            </a:r>
            <a:r>
              <a:rPr lang="en-US" altLang="zh-TW" sz="36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times</a:t>
            </a:r>
            <a:endParaRPr dirty="0"/>
          </a:p>
        </p:txBody>
      </p:sp>
      <p:sp>
        <p:nvSpPr>
          <p:cNvPr id="418" name="Google Shape;418;p20"/>
          <p:cNvSpPr txBox="1"/>
          <p:nvPr/>
        </p:nvSpPr>
        <p:spPr>
          <a:xfrm>
            <a:off x="1825200" y="438650"/>
            <a:ext cx="101570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改進成果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65" y="1392672"/>
            <a:ext cx="6922824" cy="4309458"/>
          </a:xfrm>
          <a:prstGeom prst="rect">
            <a:avLst/>
          </a:prstGeom>
        </p:spPr>
      </p:pic>
      <p:grpSp>
        <p:nvGrpSpPr>
          <p:cNvPr id="11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12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76402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1"/>
          <p:cNvSpPr txBox="1"/>
          <p:nvPr/>
        </p:nvSpPr>
        <p:spPr>
          <a:xfrm>
            <a:off x="1825199" y="430436"/>
            <a:ext cx="101946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輸出結果</a:t>
            </a:r>
            <a:endParaRPr dirty="0"/>
          </a:p>
        </p:txBody>
      </p:sp>
      <p:pic>
        <p:nvPicPr>
          <p:cNvPr id="428" name="Google Shape;428;p2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6115" y="1914239"/>
            <a:ext cx="5278100" cy="30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1"/>
          <p:cNvSpPr txBox="1"/>
          <p:nvPr/>
        </p:nvSpPr>
        <p:spPr>
          <a:xfrm>
            <a:off x="3356826" y="4933435"/>
            <a:ext cx="7745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0" name="Google Shape;430;p21"/>
          <p:cNvSpPr txBox="1"/>
          <p:nvPr/>
        </p:nvSpPr>
        <p:spPr>
          <a:xfrm>
            <a:off x="8608461" y="4943761"/>
            <a:ext cx="10734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</a:t>
            </a:r>
            <a:r>
              <a:rPr lang="zh-TW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utput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1" name="Google Shape;431;p21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77" y="1910433"/>
            <a:ext cx="5289670" cy="30333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14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24661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6AFDDD5D-64F7-45DB-B788-6A32A94E42CD}"/>
              </a:ext>
            </a:extLst>
          </p:cNvPr>
          <p:cNvGrpSpPr/>
          <p:nvPr/>
        </p:nvGrpSpPr>
        <p:grpSpPr>
          <a:xfrm>
            <a:off x="2183609" y="1127087"/>
            <a:ext cx="8599186" cy="5560768"/>
            <a:chOff x="3228637" y="1756479"/>
            <a:chExt cx="6235997" cy="4465243"/>
          </a:xfrm>
        </p:grpSpPr>
        <p:pic>
          <p:nvPicPr>
            <p:cNvPr id="440" name="Google Shape;440;p22"/>
            <p:cNvPicPr preferRelativeResize="0"/>
            <p:nvPr/>
          </p:nvPicPr>
          <p:blipFill rotWithShape="1">
            <a:blip r:embed="rId3">
              <a:alphaModFix/>
            </a:blip>
            <a:srcRect l="35628"/>
            <a:stretch/>
          </p:blipFill>
          <p:spPr>
            <a:xfrm>
              <a:off x="3228637" y="4290972"/>
              <a:ext cx="1791436" cy="162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22"/>
            <p:cNvPicPr preferRelativeResize="0"/>
            <p:nvPr/>
          </p:nvPicPr>
          <p:blipFill rotWithShape="1">
            <a:blip r:embed="rId4">
              <a:alphaModFix/>
            </a:blip>
            <a:srcRect r="27949"/>
            <a:stretch/>
          </p:blipFill>
          <p:spPr>
            <a:xfrm>
              <a:off x="7434772" y="4291381"/>
              <a:ext cx="2029862" cy="1621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2"/>
            <p:cNvPicPr preferRelativeResize="0"/>
            <p:nvPr/>
          </p:nvPicPr>
          <p:blipFill rotWithShape="1">
            <a:blip r:embed="rId5">
              <a:alphaModFix/>
            </a:blip>
            <a:srcRect r="14519"/>
            <a:stretch/>
          </p:blipFill>
          <p:spPr>
            <a:xfrm>
              <a:off x="5042441" y="1762534"/>
              <a:ext cx="2415263" cy="1608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2"/>
            <p:cNvPicPr preferRelativeResize="0"/>
            <p:nvPr/>
          </p:nvPicPr>
          <p:blipFill rotWithShape="1">
            <a:blip r:embed="rId6">
              <a:alphaModFix/>
            </a:blip>
            <a:srcRect l="34916"/>
            <a:stretch/>
          </p:blipFill>
          <p:spPr>
            <a:xfrm>
              <a:off x="3228637" y="1756479"/>
              <a:ext cx="1817525" cy="1618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2"/>
            <p:cNvPicPr preferRelativeResize="0"/>
            <p:nvPr/>
          </p:nvPicPr>
          <p:blipFill rotWithShape="1">
            <a:blip r:embed="rId7">
              <a:alphaModFix/>
            </a:blip>
            <a:srcRect r="27949"/>
            <a:stretch/>
          </p:blipFill>
          <p:spPr>
            <a:xfrm>
              <a:off x="7434772" y="1762535"/>
              <a:ext cx="2005145" cy="1612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22"/>
            <p:cNvSpPr txBox="1"/>
            <p:nvPr/>
          </p:nvSpPr>
          <p:spPr>
            <a:xfrm>
              <a:off x="5835957" y="3376760"/>
              <a:ext cx="782932" cy="296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</a:t>
              </a:r>
              <a:r>
                <a:rPr 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nput</a:t>
              </a:r>
              <a:endParaRPr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0" name="Google Shape;450;p22"/>
            <p:cNvSpPr txBox="1"/>
            <p:nvPr/>
          </p:nvSpPr>
          <p:spPr>
            <a:xfrm>
              <a:off x="5747128" y="5925185"/>
              <a:ext cx="1005889" cy="296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</a:t>
              </a:r>
              <a:r>
                <a:rPr lang="zh-TW" sz="1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utput</a:t>
              </a:r>
              <a:endParaRPr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451" name="Google Shape;451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19792" y="4290972"/>
              <a:ext cx="2415263" cy="1621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22"/>
          <p:cNvSpPr txBox="1"/>
          <p:nvPr/>
        </p:nvSpPr>
        <p:spPr>
          <a:xfrm>
            <a:off x="1825199" y="430436"/>
            <a:ext cx="101946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輸出結果</a:t>
            </a:r>
            <a:endParaRPr/>
          </a:p>
        </p:txBody>
      </p:sp>
      <p:grpSp>
        <p:nvGrpSpPr>
          <p:cNvPr id="15" name="Google Shape;437;p22">
            <a:extLst>
              <a:ext uri="{FF2B5EF4-FFF2-40B4-BE49-F238E27FC236}">
                <a16:creationId xmlns:a16="http://schemas.microsoft.com/office/drawing/2014/main" id="{0D2720EA-0334-4018-851D-627DD2892341}"/>
              </a:ext>
            </a:extLst>
          </p:cNvPr>
          <p:cNvGrpSpPr/>
          <p:nvPr/>
        </p:nvGrpSpPr>
        <p:grpSpPr>
          <a:xfrm>
            <a:off x="0" y="-716280"/>
            <a:ext cx="1825200" cy="5513254"/>
            <a:chOff x="-41817" y="-833784"/>
            <a:chExt cx="1825200" cy="5513254"/>
          </a:xfrm>
        </p:grpSpPr>
        <p:pic>
          <p:nvPicPr>
            <p:cNvPr id="16" name="Google Shape;438;p22">
              <a:extLst>
                <a:ext uri="{FF2B5EF4-FFF2-40B4-BE49-F238E27FC236}">
                  <a16:creationId xmlns:a16="http://schemas.microsoft.com/office/drawing/2014/main" id="{7721DF81-85A4-4603-BFA9-E3EA05A2F443}"/>
                </a:ext>
              </a:extLst>
            </p:cNvPr>
            <p:cNvPicPr preferRelativeResize="0"/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116" b="-116"/>
            <a:stretch/>
          </p:blipFill>
          <p:spPr>
            <a:xfrm>
              <a:off x="0" y="-833784"/>
              <a:ext cx="919368" cy="551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39;p22">
              <a:extLst>
                <a:ext uri="{FF2B5EF4-FFF2-40B4-BE49-F238E27FC236}">
                  <a16:creationId xmlns:a16="http://schemas.microsoft.com/office/drawing/2014/main" id="{1D2E9299-09F3-4852-9259-FA16B257052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0">
              <a:alphaModFix/>
            </a:blip>
            <a:srcRect l="7447" r="-1110"/>
            <a:stretch/>
          </p:blipFill>
          <p:spPr>
            <a:xfrm>
              <a:off x="-41817" y="-67869"/>
              <a:ext cx="1825200" cy="950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0172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B0D4C5C-7B26-49A1-9CE3-CEFB5373373B}"/>
              </a:ext>
            </a:extLst>
          </p:cNvPr>
          <p:cNvSpPr txBox="1"/>
          <p:nvPr/>
        </p:nvSpPr>
        <p:spPr>
          <a:xfrm>
            <a:off x="2991114" y="2767280"/>
            <a:ext cx="6368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功能整合實現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B5890FA-ECEA-4A3C-A2E4-7761CC5613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5562" y="1746404"/>
            <a:ext cx="1020876" cy="1020876"/>
            <a:chOff x="124745" y="164473"/>
            <a:chExt cx="1548000" cy="1548000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41514778-58AC-4F33-B328-E11264743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745" y="164473"/>
              <a:ext cx="1548000" cy="15480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21B66A6E-D7D2-48F2-8F24-1384081F81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745" y="219603"/>
              <a:ext cx="1440000" cy="14400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849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字方塊 47">
            <a:extLst>
              <a:ext uri="{FF2B5EF4-FFF2-40B4-BE49-F238E27FC236}">
                <a16:creationId xmlns:a16="http://schemas.microsoft.com/office/drawing/2014/main" id="{D9A03DA3-AA61-4275-ACC5-473E417BBC81}"/>
              </a:ext>
            </a:extLst>
          </p:cNvPr>
          <p:cNvSpPr txBox="1"/>
          <p:nvPr/>
        </p:nvSpPr>
        <p:spPr>
          <a:xfrm>
            <a:off x="5334424" y="168652"/>
            <a:ext cx="3115651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latin typeface="Bahnschrift SemiBold SemiConden" panose="020B0502040204020203" pitchFamily="34" charset="0"/>
              </a:rPr>
              <a:t>2009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081D123-B2BF-44B2-9784-F307E783B807}"/>
              </a:ext>
            </a:extLst>
          </p:cNvPr>
          <p:cNvSpPr txBox="1"/>
          <p:nvPr/>
        </p:nvSpPr>
        <p:spPr>
          <a:xfrm>
            <a:off x="5334424" y="168652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2010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3D3AFFC-63C8-407D-A127-0CD5310A3D38}"/>
              </a:ext>
            </a:extLst>
          </p:cNvPr>
          <p:cNvSpPr txBox="1"/>
          <p:nvPr/>
        </p:nvSpPr>
        <p:spPr>
          <a:xfrm>
            <a:off x="5334424" y="173235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2011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0E7104-875B-4DBA-AA94-9136DB9EB10C}"/>
              </a:ext>
            </a:extLst>
          </p:cNvPr>
          <p:cNvSpPr txBox="1"/>
          <p:nvPr/>
        </p:nvSpPr>
        <p:spPr>
          <a:xfrm>
            <a:off x="5334424" y="168652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2012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2ECF05-C3C4-4424-8FE4-A557E5F05168}"/>
              </a:ext>
            </a:extLst>
          </p:cNvPr>
          <p:cNvSpPr txBox="1"/>
          <p:nvPr/>
        </p:nvSpPr>
        <p:spPr>
          <a:xfrm>
            <a:off x="5334424" y="168652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2012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80D663E-1487-4D02-85A2-20EDDD43A7AC}"/>
              </a:ext>
            </a:extLst>
          </p:cNvPr>
          <p:cNvSpPr txBox="1"/>
          <p:nvPr/>
        </p:nvSpPr>
        <p:spPr>
          <a:xfrm>
            <a:off x="5334424" y="168652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2013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C3E47B-BAD3-4284-AA1D-2D254DE4E352}"/>
              </a:ext>
            </a:extLst>
          </p:cNvPr>
          <p:cNvSpPr txBox="1"/>
          <p:nvPr/>
        </p:nvSpPr>
        <p:spPr>
          <a:xfrm>
            <a:off x="5334424" y="168652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2014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2F102CF-ACEF-4326-9C9F-1292673FDCD3}"/>
              </a:ext>
            </a:extLst>
          </p:cNvPr>
          <p:cNvSpPr txBox="1"/>
          <p:nvPr/>
        </p:nvSpPr>
        <p:spPr>
          <a:xfrm>
            <a:off x="5334424" y="168652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2015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48C9265-9DE7-4550-9C31-A8198FCF6E77}"/>
              </a:ext>
            </a:extLst>
          </p:cNvPr>
          <p:cNvSpPr txBox="1"/>
          <p:nvPr/>
        </p:nvSpPr>
        <p:spPr>
          <a:xfrm>
            <a:off x="5334424" y="168652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2016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4D6674B-EF68-4DFF-B3C5-D01E935D04AC}"/>
              </a:ext>
            </a:extLst>
          </p:cNvPr>
          <p:cNvSpPr txBox="1"/>
          <p:nvPr/>
        </p:nvSpPr>
        <p:spPr>
          <a:xfrm>
            <a:off x="5334424" y="168652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2017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C23DD2A-7A25-4A0B-839B-BF873D84FD3E}"/>
              </a:ext>
            </a:extLst>
          </p:cNvPr>
          <p:cNvSpPr txBox="1"/>
          <p:nvPr/>
        </p:nvSpPr>
        <p:spPr>
          <a:xfrm>
            <a:off x="5334424" y="168652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2018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8E73B9F-FB4F-4473-94C9-5DC268C329A0}"/>
              </a:ext>
            </a:extLst>
          </p:cNvPr>
          <p:cNvSpPr txBox="1"/>
          <p:nvPr/>
        </p:nvSpPr>
        <p:spPr>
          <a:xfrm>
            <a:off x="5334424" y="164069"/>
            <a:ext cx="243797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TW" sz="9600" dirty="0">
                <a:latin typeface="Bahnschrift SemiBold SemiConden" panose="020B0502040204020203" pitchFamily="34" charset="0"/>
              </a:rPr>
              <a:t>2019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C942118-FA16-40D8-812D-9FF0DCE3469C}"/>
              </a:ext>
            </a:extLst>
          </p:cNvPr>
          <p:cNvSpPr txBox="1"/>
          <p:nvPr/>
        </p:nvSpPr>
        <p:spPr>
          <a:xfrm>
            <a:off x="5334424" y="164069"/>
            <a:ext cx="2529416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latin typeface="Bahnschrift SemiBold SemiConden" panose="020B0502040204020203" pitchFamily="34" charset="0"/>
              </a:rPr>
              <a:t>2020</a:t>
            </a:r>
            <a:endParaRPr lang="zh-TW" altLang="en-US" sz="9600" dirty="0">
              <a:latin typeface="Bahnschrift SemiBold SemiConden" panose="020B0502040204020203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57D3537-AA48-4D66-A161-F0921DFE90D1}"/>
              </a:ext>
            </a:extLst>
          </p:cNvPr>
          <p:cNvGrpSpPr/>
          <p:nvPr/>
        </p:nvGrpSpPr>
        <p:grpSpPr>
          <a:xfrm>
            <a:off x="1500819" y="1632129"/>
            <a:ext cx="4780680" cy="4324802"/>
            <a:chOff x="1495088" y="1742895"/>
            <a:chExt cx="4780680" cy="4324802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1FEF7AD6-23B6-400A-8D89-985A873A4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" t="7886" r="1474" b="8183"/>
            <a:stretch/>
          </p:blipFill>
          <p:spPr>
            <a:xfrm>
              <a:off x="1495088" y="3735794"/>
              <a:ext cx="4780680" cy="2331903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AB28C57-CA74-467C-830F-87D94566A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5" b="30974"/>
            <a:stretch/>
          </p:blipFill>
          <p:spPr>
            <a:xfrm>
              <a:off x="1570285" y="1742895"/>
              <a:ext cx="1905000" cy="682580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7AE5EE16-99CB-4ADF-83E5-97F3F73FD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171" y="2419497"/>
              <a:ext cx="3311829" cy="1047219"/>
            </a:xfrm>
            <a:prstGeom prst="rect">
              <a:avLst/>
            </a:prstGeom>
            <a:effectLst>
              <a:softEdge rad="63500"/>
            </a:effectLst>
          </p:spPr>
        </p:pic>
      </p:grp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6002F023-4AD6-4D73-A6AA-EDE3DEC976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1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86759" y="1632129"/>
            <a:ext cx="4558916" cy="4558916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D864FA-B191-41AA-9BB0-9935C924870E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1EE0BB-2418-490E-BDC6-5BE57FAE2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C046EBD7-1D7E-49C5-8354-C9161DCB1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022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5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5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36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8" grpId="0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1C1B7063-69E1-4B72-B93C-5BEB0D6A78ED}"/>
              </a:ext>
            </a:extLst>
          </p:cNvPr>
          <p:cNvGrpSpPr/>
          <p:nvPr/>
        </p:nvGrpSpPr>
        <p:grpSpPr>
          <a:xfrm>
            <a:off x="2040840" y="1000299"/>
            <a:ext cx="8867195" cy="5160933"/>
            <a:chOff x="2040840" y="1000299"/>
            <a:chExt cx="8867195" cy="516093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83CF1CB-70C7-4CDB-A047-0307294C8D33}"/>
                </a:ext>
              </a:extLst>
            </p:cNvPr>
            <p:cNvGrpSpPr/>
            <p:nvPr/>
          </p:nvGrpSpPr>
          <p:grpSpPr>
            <a:xfrm>
              <a:off x="3881120" y="1000299"/>
              <a:ext cx="5110480" cy="2923700"/>
              <a:chOff x="3842139" y="1534226"/>
              <a:chExt cx="5110480" cy="2923700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6858DE72-0737-462D-9190-E1981771B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6000" contras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934" y="1534226"/>
                <a:ext cx="2995393" cy="2000922"/>
              </a:xfrm>
              <a:prstGeom prst="rect">
                <a:avLst/>
              </a:prstGeom>
            </p:spPr>
          </p:pic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5719D5AC-9F5E-4D53-8A7C-63B90DFA9B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2139" y="2932414"/>
                <a:ext cx="1320800" cy="152551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3915EC4B-27BF-4DCB-86A3-BA55E02C1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5327" y="2932413"/>
                <a:ext cx="1377292" cy="152551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5F2EA656-13F1-4054-8CEE-C0416E559309}"/>
                </a:ext>
              </a:extLst>
            </p:cNvPr>
            <p:cNvCxnSpPr>
              <a:cxnSpLocks/>
            </p:cNvCxnSpPr>
            <p:nvPr/>
          </p:nvCxnSpPr>
          <p:spPr>
            <a:xfrm>
              <a:off x="4546217" y="5120298"/>
              <a:ext cx="388679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721090E-3AAD-4588-9F20-0A8213E2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40" y="4079364"/>
              <a:ext cx="2190352" cy="2081868"/>
            </a:xfrm>
            <a:prstGeom prst="rect">
              <a:avLst/>
            </a:prstGeom>
            <a:effectLst>
              <a:outerShdw blurRad="50800" dist="25400" dir="3000000" algn="ctr" rotWithShape="0">
                <a:srgbClr val="000000">
                  <a:alpha val="73000"/>
                </a:srgbClr>
              </a:outerShdw>
            </a:effectLst>
          </p:spPr>
        </p:pic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DDEF90-27C6-43F9-8020-1C92A9253218}"/>
                </a:ext>
              </a:extLst>
            </p:cNvPr>
            <p:cNvGrpSpPr/>
            <p:nvPr/>
          </p:nvGrpSpPr>
          <p:grpSpPr>
            <a:xfrm>
              <a:off x="8510784" y="4128973"/>
              <a:ext cx="2397251" cy="1805219"/>
              <a:chOff x="7971378" y="1057558"/>
              <a:chExt cx="2397251" cy="180521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A144F0F0-0DF2-47DF-9CD2-C8B380BCF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4362" y="1960167"/>
                <a:ext cx="762869" cy="745399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258C79CA-3CF2-4CB0-AD36-4C7C947B0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2021" y="1166456"/>
                <a:ext cx="886608" cy="688114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020321BE-20CE-4085-B957-97AAF1903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79082" flipH="1">
                <a:off x="7971378" y="1057558"/>
                <a:ext cx="1535207" cy="1805219"/>
              </a:xfrm>
              <a:prstGeom prst="rect">
                <a:avLst/>
              </a:prstGeom>
            </p:spPr>
          </p:pic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E132C6B4-1A39-4F15-A363-0722BB500DDA}"/>
              </a:ext>
            </a:extLst>
          </p:cNvPr>
          <p:cNvGrpSpPr/>
          <p:nvPr/>
        </p:nvGrpSpPr>
        <p:grpSpPr>
          <a:xfrm>
            <a:off x="1366684" y="1516738"/>
            <a:ext cx="3345963" cy="2081868"/>
            <a:chOff x="1366684" y="1516738"/>
            <a:chExt cx="3345963" cy="2081868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E87ACA56-925A-4007-A2B8-A733D7B37E3C}"/>
                </a:ext>
              </a:extLst>
            </p:cNvPr>
            <p:cNvSpPr txBox="1"/>
            <p:nvPr/>
          </p:nvSpPr>
          <p:spPr>
            <a:xfrm>
              <a:off x="1717254" y="1874565"/>
              <a:ext cx="29953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去背：</a:t>
              </a:r>
              <a:br>
                <a:rPr lang="en-US" altLang="zh-TW" sz="48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en-US" altLang="zh-TW" sz="48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U^2Net</a:t>
              </a:r>
              <a:endParaRPr lang="en-US" altLang="zh-TW" sz="4800" b="1" dirty="0">
                <a:ln>
                  <a:solidFill>
                    <a:srgbClr val="00B050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11A7BFF-5C14-49D7-AE59-897714D5531D}"/>
                </a:ext>
              </a:extLst>
            </p:cNvPr>
            <p:cNvSpPr/>
            <p:nvPr/>
          </p:nvSpPr>
          <p:spPr>
            <a:xfrm>
              <a:off x="1366684" y="1516738"/>
              <a:ext cx="3179533" cy="2081868"/>
            </a:xfrm>
            <a:prstGeom prst="ellipse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6CB9A0F-8427-4F50-A03B-9D9C9C7E0014}"/>
              </a:ext>
            </a:extLst>
          </p:cNvPr>
          <p:cNvGrpSpPr/>
          <p:nvPr/>
        </p:nvGrpSpPr>
        <p:grpSpPr>
          <a:xfrm>
            <a:off x="8567240" y="1467588"/>
            <a:ext cx="3179533" cy="2081868"/>
            <a:chOff x="8567240" y="1467588"/>
            <a:chExt cx="3179533" cy="2081868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5B2EBC2-E48D-44F2-A4D6-5B617223F339}"/>
                </a:ext>
              </a:extLst>
            </p:cNvPr>
            <p:cNvSpPr txBox="1"/>
            <p:nvPr/>
          </p:nvSpPr>
          <p:spPr>
            <a:xfrm>
              <a:off x="8799587" y="1837803"/>
              <a:ext cx="281440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ln>
                    <a:solidFill>
                      <a:srgbClr val="00B050"/>
                    </a:solidFill>
                  </a:ln>
                  <a:solidFill>
                    <a:srgbClr val="00602B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3200" b="1" dirty="0">
                  <a:ln>
                    <a:solidFill>
                      <a:srgbClr val="00B050"/>
                    </a:solidFill>
                  </a:ln>
                  <a:solidFill>
                    <a:srgbClr val="00602B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合成：</a:t>
              </a:r>
              <a:r>
                <a:rPr lang="en-US" altLang="zh-TW" sz="4800" b="1" dirty="0" err="1">
                  <a:ln>
                    <a:solidFill>
                      <a:srgbClr val="00B050"/>
                    </a:solidFill>
                  </a:ln>
                  <a:solidFill>
                    <a:srgbClr val="00602B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DoveNet</a:t>
              </a:r>
              <a:endParaRPr lang="en-US" altLang="zh-TW" sz="4800" b="1" dirty="0">
                <a:ln>
                  <a:solidFill>
                    <a:srgbClr val="00B050"/>
                  </a:solidFill>
                </a:ln>
                <a:solidFill>
                  <a:srgbClr val="00602B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D71B2BEE-C6C0-482A-BE69-5221E006F495}"/>
                </a:ext>
              </a:extLst>
            </p:cNvPr>
            <p:cNvSpPr/>
            <p:nvPr/>
          </p:nvSpPr>
          <p:spPr>
            <a:xfrm>
              <a:off x="8567240" y="1467588"/>
              <a:ext cx="3179533" cy="2081868"/>
            </a:xfrm>
            <a:prstGeom prst="ellipse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E019A23-1D1E-4717-B4ED-1934CC9DCC1D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AF029E0-B174-4961-BC88-7CFC958DC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405E184-A335-41AD-A9E0-374D12CB2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8FBA7159-071E-44C1-BADA-CC000AC9D628}"/>
              </a:ext>
            </a:extLst>
          </p:cNvPr>
          <p:cNvGrpSpPr/>
          <p:nvPr/>
        </p:nvGrpSpPr>
        <p:grpSpPr>
          <a:xfrm>
            <a:off x="3103880" y="4489512"/>
            <a:ext cx="6434257" cy="769441"/>
            <a:chOff x="3103880" y="4486358"/>
            <a:chExt cx="6429334" cy="769441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597280A3-3861-4B38-A4DE-84A496C63B2E}"/>
                </a:ext>
              </a:extLst>
            </p:cNvPr>
            <p:cNvSpPr txBox="1"/>
            <p:nvPr/>
          </p:nvSpPr>
          <p:spPr>
            <a:xfrm>
              <a:off x="8959509" y="4486358"/>
              <a:ext cx="5737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？</a:t>
              </a:r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89099F5F-D84B-483A-BEA4-374E2BCAAF16}"/>
                </a:ext>
              </a:extLst>
            </p:cNvPr>
            <p:cNvCxnSpPr>
              <a:cxnSpLocks/>
            </p:cNvCxnSpPr>
            <p:nvPr/>
          </p:nvCxnSpPr>
          <p:spPr>
            <a:xfrm>
              <a:off x="3671667" y="5017425"/>
              <a:ext cx="5567172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0350A2C-1357-4D4E-8082-7282D62D4E8A}"/>
                </a:ext>
              </a:extLst>
            </p:cNvPr>
            <p:cNvCxnSpPr/>
            <p:nvPr/>
          </p:nvCxnSpPr>
          <p:spPr>
            <a:xfrm>
              <a:off x="3103880" y="5031582"/>
              <a:ext cx="38354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89BDE8DF-34CC-4B95-B383-2B76822267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8127" y="4854897"/>
              <a:ext cx="7523" cy="40090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817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1C1B7063-69E1-4B72-B93C-5BEB0D6A78ED}"/>
              </a:ext>
            </a:extLst>
          </p:cNvPr>
          <p:cNvGrpSpPr/>
          <p:nvPr/>
        </p:nvGrpSpPr>
        <p:grpSpPr>
          <a:xfrm>
            <a:off x="2040840" y="4079364"/>
            <a:ext cx="8867195" cy="2081868"/>
            <a:chOff x="2040840" y="4079364"/>
            <a:chExt cx="8867195" cy="2081868"/>
          </a:xfrm>
        </p:grpSpPr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5F2EA656-13F1-4054-8CEE-C0416E559309}"/>
                </a:ext>
              </a:extLst>
            </p:cNvPr>
            <p:cNvCxnSpPr>
              <a:cxnSpLocks/>
            </p:cNvCxnSpPr>
            <p:nvPr/>
          </p:nvCxnSpPr>
          <p:spPr>
            <a:xfrm>
              <a:off x="4546217" y="5120298"/>
              <a:ext cx="388679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721090E-3AAD-4588-9F20-0A8213E2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40" y="4079364"/>
              <a:ext cx="2190352" cy="2081868"/>
            </a:xfrm>
            <a:prstGeom prst="rect">
              <a:avLst/>
            </a:prstGeom>
            <a:effectLst>
              <a:outerShdw blurRad="50800" dist="25400" dir="3000000" algn="ctr" rotWithShape="0">
                <a:srgbClr val="000000">
                  <a:alpha val="73000"/>
                </a:srgbClr>
              </a:outerShdw>
            </a:effectLst>
          </p:spPr>
        </p:pic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DDEF90-27C6-43F9-8020-1C92A9253218}"/>
                </a:ext>
              </a:extLst>
            </p:cNvPr>
            <p:cNvGrpSpPr/>
            <p:nvPr/>
          </p:nvGrpSpPr>
          <p:grpSpPr>
            <a:xfrm>
              <a:off x="8510784" y="4128973"/>
              <a:ext cx="2397251" cy="1805219"/>
              <a:chOff x="7971378" y="1057558"/>
              <a:chExt cx="2397251" cy="180521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A144F0F0-0DF2-47DF-9CD2-C8B380BCF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4362" y="1960167"/>
                <a:ext cx="762869" cy="745399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258C79CA-3CF2-4CB0-AD36-4C7C947B0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2021" y="1166456"/>
                <a:ext cx="886608" cy="688114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020321BE-20CE-4085-B957-97AAF1903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79082" flipH="1">
                <a:off x="7971378" y="1057558"/>
                <a:ext cx="1535207" cy="1805219"/>
              </a:xfrm>
              <a:prstGeom prst="rect">
                <a:avLst/>
              </a:prstGeom>
            </p:spPr>
          </p:pic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E019A23-1D1E-4717-B4ED-1934CC9DCC1D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AF029E0-B174-4961-BC88-7CFC958DC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405E184-A335-41AD-A9E0-374D12CB2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64B7F579-4B65-4F6C-B546-A16F065540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59"/>
          <a:stretch/>
        </p:blipFill>
        <p:spPr>
          <a:xfrm>
            <a:off x="1711597" y="1264185"/>
            <a:ext cx="2519595" cy="244590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B929B99-4E76-4C9D-8444-FD00F18E64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13" y="2777640"/>
            <a:ext cx="2272590" cy="128622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14AEDB4-C976-46B6-94A8-F4881E87644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95" y="793680"/>
            <a:ext cx="2383820" cy="423790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60C75D6B-7F8C-4CA1-928D-E892311D6BD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61" y="966463"/>
            <a:ext cx="2262354" cy="223012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E2558951-DA06-41BD-9437-364E3BF54A5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674" y="1165667"/>
            <a:ext cx="3644208" cy="2049867"/>
          </a:xfrm>
          <a:prstGeom prst="rect">
            <a:avLst/>
          </a:prstGeom>
        </p:spPr>
      </p:pic>
      <p:grpSp>
        <p:nvGrpSpPr>
          <p:cNvPr id="53" name="群組 52">
            <a:extLst>
              <a:ext uri="{FF2B5EF4-FFF2-40B4-BE49-F238E27FC236}">
                <a16:creationId xmlns:a16="http://schemas.microsoft.com/office/drawing/2014/main" id="{51E59862-4412-4592-9E2C-55C127AD51D8}"/>
              </a:ext>
            </a:extLst>
          </p:cNvPr>
          <p:cNvGrpSpPr/>
          <p:nvPr/>
        </p:nvGrpSpPr>
        <p:grpSpPr>
          <a:xfrm>
            <a:off x="5143995" y="793680"/>
            <a:ext cx="2405217" cy="4239101"/>
            <a:chOff x="5143995" y="793680"/>
            <a:chExt cx="2405217" cy="4239101"/>
          </a:xfrm>
        </p:grpSpPr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3D6320EA-8155-4072-9EA4-44679C235CAE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95" y="5031582"/>
              <a:ext cx="23838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4D74F592-2C40-4723-8458-20BDEACE89AB}"/>
                </a:ext>
              </a:extLst>
            </p:cNvPr>
            <p:cNvCxnSpPr>
              <a:cxnSpLocks/>
            </p:cNvCxnSpPr>
            <p:nvPr/>
          </p:nvCxnSpPr>
          <p:spPr>
            <a:xfrm>
              <a:off x="7527815" y="793680"/>
              <a:ext cx="0" cy="423790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728DD49-C1CA-4B24-9974-503CBA0FEF6C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165392" y="794879"/>
              <a:ext cx="23838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C3C9F310-C6A4-45D8-9DBD-79F32B16B2F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165392" y="794879"/>
              <a:ext cx="0" cy="423790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4A3FC58-86AC-455C-BE72-F4E7D4853C9E}"/>
              </a:ext>
            </a:extLst>
          </p:cNvPr>
          <p:cNvGrpSpPr/>
          <p:nvPr/>
        </p:nvGrpSpPr>
        <p:grpSpPr>
          <a:xfrm>
            <a:off x="6295264" y="2616200"/>
            <a:ext cx="3119943" cy="863600"/>
            <a:chOff x="6295264" y="2616200"/>
            <a:chExt cx="3119943" cy="863600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CCC71114-D792-49CC-8A0D-F2DDA2515D8B}"/>
                </a:ext>
              </a:extLst>
            </p:cNvPr>
            <p:cNvGrpSpPr/>
            <p:nvPr/>
          </p:nvGrpSpPr>
          <p:grpSpPr>
            <a:xfrm>
              <a:off x="8527352" y="2616200"/>
              <a:ext cx="887855" cy="863600"/>
              <a:chOff x="8527352" y="2616200"/>
              <a:chExt cx="887855" cy="863600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4225D988-6ED7-4F74-8D77-96FEAB257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7352" y="3012905"/>
                <a:ext cx="88785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23B5E13E-04BD-4680-98C0-58B09F7B9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1280" y="2616200"/>
                <a:ext cx="0" cy="863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B692351-E6A7-4E79-BB8E-CAEC10BF80CC}"/>
                </a:ext>
              </a:extLst>
            </p:cNvPr>
            <p:cNvCxnSpPr>
              <a:cxnSpLocks/>
            </p:cNvCxnSpPr>
            <p:nvPr/>
          </p:nvCxnSpPr>
          <p:spPr>
            <a:xfrm>
              <a:off x="6295264" y="2935417"/>
              <a:ext cx="2676016" cy="82103"/>
            </a:xfrm>
            <a:prstGeom prst="line">
              <a:avLst/>
            </a:prstGeom>
            <a:ln w="38100">
              <a:solidFill>
                <a:srgbClr val="D60093"/>
              </a:solidFill>
            </a:ln>
            <a:effectLst>
              <a:glow rad="101600">
                <a:srgbClr val="C00000">
                  <a:alpha val="6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727F2136-524C-4B86-94CF-3EAC42EE04B3}"/>
              </a:ext>
            </a:extLst>
          </p:cNvPr>
          <p:cNvGrpSpPr/>
          <p:nvPr/>
        </p:nvGrpSpPr>
        <p:grpSpPr>
          <a:xfrm>
            <a:off x="5851337" y="2515926"/>
            <a:ext cx="887855" cy="863600"/>
            <a:chOff x="5851337" y="2515926"/>
            <a:chExt cx="887855" cy="863600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D9FAC42-229D-40D8-863A-08D616641DCE}"/>
                </a:ext>
              </a:extLst>
            </p:cNvPr>
            <p:cNvCxnSpPr>
              <a:cxnSpLocks/>
            </p:cNvCxnSpPr>
            <p:nvPr/>
          </p:nvCxnSpPr>
          <p:spPr>
            <a:xfrm>
              <a:off x="5851337" y="2912631"/>
              <a:ext cx="8878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44A2066-E51E-41B1-B322-5A998FA0CB3B}"/>
                </a:ext>
              </a:extLst>
            </p:cNvPr>
            <p:cNvCxnSpPr>
              <a:cxnSpLocks/>
            </p:cNvCxnSpPr>
            <p:nvPr/>
          </p:nvCxnSpPr>
          <p:spPr>
            <a:xfrm>
              <a:off x="6295265" y="2515926"/>
              <a:ext cx="0" cy="8636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48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1351B5-2C02-4EFD-8B9F-0FAF2BEBF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91" y="852141"/>
            <a:ext cx="7363778" cy="414212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EE6DE8E-C397-485E-9C8E-0205DAD2905F}"/>
              </a:ext>
            </a:extLst>
          </p:cNvPr>
          <p:cNvSpPr txBox="1"/>
          <p:nvPr/>
        </p:nvSpPr>
        <p:spPr>
          <a:xfrm>
            <a:off x="3548761" y="5240512"/>
            <a:ext cx="2242245" cy="1374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(</a:t>
            </a:r>
            <a:r>
              <a:rPr lang="en-US" altLang="zh-TW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x,y</a:t>
            </a:r>
            <a:r>
              <a:rPr lang="en-US" altLang="zh-TW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)</a:t>
            </a:r>
            <a:endParaRPr lang="zh-TW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93A9E17-2864-47B2-925B-E0A1BC991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91" y="3468320"/>
            <a:ext cx="3404122" cy="192663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565C25-4541-41B9-A865-3C899AE7DF67}"/>
              </a:ext>
            </a:extLst>
          </p:cNvPr>
          <p:cNvSpPr txBox="1"/>
          <p:nvPr/>
        </p:nvSpPr>
        <p:spPr>
          <a:xfrm>
            <a:off x="5405639" y="5394958"/>
            <a:ext cx="3306476" cy="954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←</a:t>
            </a:r>
            <a:r>
              <a:rPr lang="en-US" altLang="zh-TW" sz="4400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opencv</a:t>
            </a:r>
            <a:endParaRPr lang="zh-TW" altLang="en-US" sz="44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B05D874-6BD1-4A06-88C0-ADCC33AF2DBE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70396FE6-B39D-4BF3-8C1C-671B7E6B1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0039A90-007F-4E05-A6DD-9F0AE5D98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6317C8E5-1DDA-4246-BD4D-A86E97C67FE6}"/>
              </a:ext>
            </a:extLst>
          </p:cNvPr>
          <p:cNvGrpSpPr/>
          <p:nvPr/>
        </p:nvGrpSpPr>
        <p:grpSpPr>
          <a:xfrm>
            <a:off x="3923815" y="3900669"/>
            <a:ext cx="1469990" cy="1494290"/>
            <a:chOff x="8607167" y="2680393"/>
            <a:chExt cx="727473" cy="742470"/>
          </a:xfrm>
        </p:grpSpPr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98327ABC-B2E4-4C15-B7FA-259637AE9068}"/>
                </a:ext>
              </a:extLst>
            </p:cNvPr>
            <p:cNvCxnSpPr>
              <a:cxnSpLocks/>
            </p:cNvCxnSpPr>
            <p:nvPr/>
          </p:nvCxnSpPr>
          <p:spPr>
            <a:xfrm>
              <a:off x="8607167" y="3012905"/>
              <a:ext cx="7274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041D582-D357-4E57-A656-BD2F8BCEC841}"/>
                </a:ext>
              </a:extLst>
            </p:cNvPr>
            <p:cNvCxnSpPr>
              <a:cxnSpLocks/>
            </p:cNvCxnSpPr>
            <p:nvPr/>
          </p:nvCxnSpPr>
          <p:spPr>
            <a:xfrm>
              <a:off x="8971280" y="2680393"/>
              <a:ext cx="5103" cy="742470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D57556E-8F7D-4985-A214-E5A58013E1EA}"/>
              </a:ext>
            </a:extLst>
          </p:cNvPr>
          <p:cNvSpPr txBox="1"/>
          <p:nvPr/>
        </p:nvSpPr>
        <p:spPr>
          <a:xfrm>
            <a:off x="2714868" y="4431639"/>
            <a:ext cx="1459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1875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  <p:bldP spid="15" grpId="1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圖片 117">
            <a:extLst>
              <a:ext uri="{FF2B5EF4-FFF2-40B4-BE49-F238E27FC236}">
                <a16:creationId xmlns:a16="http://schemas.microsoft.com/office/drawing/2014/main" id="{F8809307-D0AB-438D-AF30-04F60209D0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95" y="1152493"/>
            <a:ext cx="2383820" cy="4237902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593C9EBC-83A3-4CAE-85D9-C9D21E8A6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61" y="1325276"/>
            <a:ext cx="2262354" cy="2230120"/>
          </a:xfrm>
          <a:prstGeom prst="rect">
            <a:avLst/>
          </a:prstGeom>
        </p:spPr>
      </p:pic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6E2F8894-4506-4840-93A5-B46EA5BE3BF7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2B546E0C-9771-4CB2-A916-E9D9D9255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240F36C6-17D2-4155-935A-53E2696CA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55C4A07-681C-4F94-93FF-12A48AD33A02}"/>
              </a:ext>
            </a:extLst>
          </p:cNvPr>
          <p:cNvGrpSpPr/>
          <p:nvPr/>
        </p:nvGrpSpPr>
        <p:grpSpPr>
          <a:xfrm>
            <a:off x="5143995" y="1152493"/>
            <a:ext cx="2405217" cy="4239101"/>
            <a:chOff x="5143995" y="1754375"/>
            <a:chExt cx="2405217" cy="4239101"/>
          </a:xfrm>
        </p:grpSpPr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A78A9A73-54EC-473C-A6C1-5F3A9F92DFD6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95" y="5992277"/>
              <a:ext cx="23838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57FD3848-3F03-421B-A8ED-8FD705C59F3C}"/>
                </a:ext>
              </a:extLst>
            </p:cNvPr>
            <p:cNvCxnSpPr>
              <a:cxnSpLocks/>
            </p:cNvCxnSpPr>
            <p:nvPr/>
          </p:nvCxnSpPr>
          <p:spPr>
            <a:xfrm>
              <a:off x="7527815" y="1754375"/>
              <a:ext cx="0" cy="423790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C96D8A82-8E0C-48D5-A42D-40D6B444049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165392" y="1755574"/>
              <a:ext cx="23838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807DD130-94DA-4ECB-9579-4D2E8FC048E1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165392" y="1755574"/>
              <a:ext cx="0" cy="423790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5E3EC1B3-8025-427D-8B90-3EC3DD933FCE}"/>
              </a:ext>
            </a:extLst>
          </p:cNvPr>
          <p:cNvGrpSpPr/>
          <p:nvPr/>
        </p:nvGrpSpPr>
        <p:grpSpPr>
          <a:xfrm>
            <a:off x="5998464" y="2952086"/>
            <a:ext cx="585216" cy="683903"/>
            <a:chOff x="5998464" y="2593273"/>
            <a:chExt cx="585216" cy="683903"/>
          </a:xfrm>
        </p:grpSpPr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C7AC53D6-DEE8-406F-AB5D-C523878E7C39}"/>
                </a:ext>
              </a:extLst>
            </p:cNvPr>
            <p:cNvCxnSpPr>
              <a:cxnSpLocks/>
            </p:cNvCxnSpPr>
            <p:nvPr/>
          </p:nvCxnSpPr>
          <p:spPr>
            <a:xfrm>
              <a:off x="5998464" y="2912631"/>
              <a:ext cx="58521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82D2F79C-7FEC-4696-8C38-638E422E9406}"/>
                </a:ext>
              </a:extLst>
            </p:cNvPr>
            <p:cNvCxnSpPr>
              <a:cxnSpLocks/>
            </p:cNvCxnSpPr>
            <p:nvPr/>
          </p:nvCxnSpPr>
          <p:spPr>
            <a:xfrm>
              <a:off x="6295265" y="2593273"/>
              <a:ext cx="0" cy="683903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B8A468D-EE4E-444F-8C32-7FAD49FDC55B}"/>
              </a:ext>
            </a:extLst>
          </p:cNvPr>
          <p:cNvGrpSpPr/>
          <p:nvPr/>
        </p:nvGrpSpPr>
        <p:grpSpPr>
          <a:xfrm>
            <a:off x="5317472" y="2691765"/>
            <a:ext cx="2073927" cy="1209675"/>
            <a:chOff x="5317472" y="3293647"/>
            <a:chExt cx="2073927" cy="1209675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C015BB72-E15F-4249-B4C9-8529F4B52CBB}"/>
                </a:ext>
              </a:extLst>
            </p:cNvPr>
            <p:cNvGrpSpPr/>
            <p:nvPr/>
          </p:nvGrpSpPr>
          <p:grpSpPr>
            <a:xfrm>
              <a:off x="5317472" y="3293647"/>
              <a:ext cx="2073927" cy="1209675"/>
              <a:chOff x="8747166" y="1610811"/>
              <a:chExt cx="2421523" cy="4502604"/>
            </a:xfrm>
          </p:grpSpPr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3ABD222D-3CDE-472D-96DB-2769055FD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7166" y="5981624"/>
                <a:ext cx="2421523" cy="0"/>
              </a:xfrm>
              <a:prstGeom prst="line">
                <a:avLst/>
              </a:prstGeom>
              <a:ln w="66675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3199D409-063B-4890-BEAE-A0D960F631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0986" y="1743722"/>
                <a:ext cx="0" cy="4237902"/>
              </a:xfrm>
              <a:prstGeom prst="line">
                <a:avLst/>
              </a:prstGeom>
              <a:ln w="66675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7F6A70FC-16A3-4A97-B32D-00BF8572F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563" y="1744920"/>
                <a:ext cx="2400126" cy="0"/>
              </a:xfrm>
              <a:prstGeom prst="line">
                <a:avLst/>
              </a:prstGeom>
              <a:ln w="66675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BFF45468-2AB0-4421-AD5C-18FF5B1963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7100" y="1610811"/>
                <a:ext cx="1" cy="4502604"/>
              </a:xfrm>
              <a:prstGeom prst="line">
                <a:avLst/>
              </a:prstGeom>
              <a:ln w="66675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CC6D077-53DC-424D-BD22-8DE318A51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447" y="3329356"/>
              <a:ext cx="1905493" cy="1081206"/>
            </a:xfrm>
            <a:prstGeom prst="rect">
              <a:avLst/>
            </a:prstGeom>
            <a:effectLst/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759ACE3-0638-4659-98D0-968EDC97BF06}"/>
              </a:ext>
            </a:extLst>
          </p:cNvPr>
          <p:cNvGrpSpPr/>
          <p:nvPr/>
        </p:nvGrpSpPr>
        <p:grpSpPr>
          <a:xfrm>
            <a:off x="3250708" y="291918"/>
            <a:ext cx="4325608" cy="5097272"/>
            <a:chOff x="7910165" y="3170848"/>
            <a:chExt cx="2059962" cy="1138882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80778947-FFBE-43E4-B55E-69C207E9E563}"/>
                </a:ext>
              </a:extLst>
            </p:cNvPr>
            <p:cNvGrpSpPr/>
            <p:nvPr/>
          </p:nvGrpSpPr>
          <p:grpSpPr>
            <a:xfrm>
              <a:off x="8591156" y="3578561"/>
              <a:ext cx="585216" cy="304037"/>
              <a:chOff x="5998464" y="2776373"/>
              <a:chExt cx="585216" cy="304037"/>
            </a:xfrm>
          </p:grpSpPr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5EB453A3-829F-4DCE-884A-15F79F87E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8464" y="2912631"/>
                <a:ext cx="585216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5618C4FA-FCDE-49FD-BFFE-CE561BF95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908" y="2776373"/>
                <a:ext cx="1" cy="304037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BEEE962B-3657-4C38-A90D-3642B7CB44D4}"/>
                </a:ext>
              </a:extLst>
            </p:cNvPr>
            <p:cNvGrpSpPr/>
            <p:nvPr/>
          </p:nvGrpSpPr>
          <p:grpSpPr>
            <a:xfrm>
              <a:off x="7910165" y="3170848"/>
              <a:ext cx="2059962" cy="1138882"/>
              <a:chOff x="8747166" y="1743722"/>
              <a:chExt cx="2405217" cy="4239101"/>
            </a:xfrm>
          </p:grpSpPr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BCC4CE38-CDC8-4A63-855E-7E6533D7D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7166" y="5981624"/>
                <a:ext cx="2383820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2B3E408B-6305-4985-8A83-DDE371B53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0986" y="1743722"/>
                <a:ext cx="0" cy="4237902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B17875C8-B6A1-4BD4-AE59-B957413E63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768563" y="1744921"/>
                <a:ext cx="2383820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75C65988-64E8-4951-BD6D-531DA379E37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768563" y="1744921"/>
                <a:ext cx="0" cy="4237902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AF4B5FFB-AFD5-40C6-84B2-79D969FA3070}"/>
              </a:ext>
            </a:extLst>
          </p:cNvPr>
          <p:cNvGrpSpPr/>
          <p:nvPr/>
        </p:nvGrpSpPr>
        <p:grpSpPr>
          <a:xfrm>
            <a:off x="5162022" y="290718"/>
            <a:ext cx="4563684" cy="5077083"/>
            <a:chOff x="7910165" y="3170848"/>
            <a:chExt cx="2059962" cy="1138882"/>
          </a:xfrm>
        </p:grpSpPr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CECE3578-B221-471C-8DF0-1C1C28128C48}"/>
                </a:ext>
              </a:extLst>
            </p:cNvPr>
            <p:cNvGrpSpPr/>
            <p:nvPr/>
          </p:nvGrpSpPr>
          <p:grpSpPr>
            <a:xfrm>
              <a:off x="8591156" y="3578561"/>
              <a:ext cx="585216" cy="304037"/>
              <a:chOff x="5998464" y="2776373"/>
              <a:chExt cx="585216" cy="304037"/>
            </a:xfrm>
          </p:grpSpPr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E5BF1565-D3D3-4754-B1B9-29FD2E671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8464" y="2912631"/>
                <a:ext cx="585216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4D0F780E-768D-4C31-A723-09659EE0B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908" y="2776373"/>
                <a:ext cx="1" cy="304037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D33F4F69-DB4E-4D16-A0AF-0782AEB83FC8}"/>
                </a:ext>
              </a:extLst>
            </p:cNvPr>
            <p:cNvGrpSpPr/>
            <p:nvPr/>
          </p:nvGrpSpPr>
          <p:grpSpPr>
            <a:xfrm>
              <a:off x="7910165" y="3170848"/>
              <a:ext cx="2059962" cy="1138882"/>
              <a:chOff x="8747166" y="1743722"/>
              <a:chExt cx="2405217" cy="4239101"/>
            </a:xfrm>
          </p:grpSpPr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DDA1E4F6-B9AC-4AF0-BD7A-300B1ECEE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7166" y="5981624"/>
                <a:ext cx="2383820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4B50238E-7621-4255-BD53-5EF9D7EEC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0986" y="1743722"/>
                <a:ext cx="0" cy="4237902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9BBCFBE-7FDF-42AD-A384-A216ED9DDD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768563" y="1744921"/>
                <a:ext cx="2383820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DC24C464-ACBB-4E8F-8150-0B87750FD5A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768563" y="1744921"/>
                <a:ext cx="0" cy="4237902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9E121DF2-6DFE-40DE-9EB8-4FA2ECB9C858}"/>
              </a:ext>
            </a:extLst>
          </p:cNvPr>
          <p:cNvGrpSpPr/>
          <p:nvPr/>
        </p:nvGrpSpPr>
        <p:grpSpPr>
          <a:xfrm>
            <a:off x="3246752" y="1447794"/>
            <a:ext cx="4325608" cy="5097272"/>
            <a:chOff x="7910165" y="3170848"/>
            <a:chExt cx="2059962" cy="1138882"/>
          </a:xfrm>
        </p:grpSpPr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F459AC1B-0D8C-4569-B606-61A248471932}"/>
                </a:ext>
              </a:extLst>
            </p:cNvPr>
            <p:cNvGrpSpPr/>
            <p:nvPr/>
          </p:nvGrpSpPr>
          <p:grpSpPr>
            <a:xfrm>
              <a:off x="8591156" y="3578561"/>
              <a:ext cx="585216" cy="304037"/>
              <a:chOff x="5998464" y="2776373"/>
              <a:chExt cx="585216" cy="304037"/>
            </a:xfrm>
          </p:grpSpPr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FF31B56A-5A01-4259-968B-EF2F4E8C8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8464" y="2912631"/>
                <a:ext cx="585216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D9474BE9-8748-45C5-9723-C8200159C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908" y="2776373"/>
                <a:ext cx="1" cy="304037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15703083-8AA5-43D0-8BF3-75CE9A3DD6BF}"/>
                </a:ext>
              </a:extLst>
            </p:cNvPr>
            <p:cNvGrpSpPr/>
            <p:nvPr/>
          </p:nvGrpSpPr>
          <p:grpSpPr>
            <a:xfrm>
              <a:off x="7910165" y="3170848"/>
              <a:ext cx="2059962" cy="1138882"/>
              <a:chOff x="8747166" y="1743722"/>
              <a:chExt cx="2405217" cy="4239101"/>
            </a:xfrm>
          </p:grpSpPr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4462614D-DBED-45C7-865E-658CA9C168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7166" y="5981624"/>
                <a:ext cx="2383820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15D2F2C8-1B45-4263-865D-105EEB2C7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0986" y="1743722"/>
                <a:ext cx="0" cy="4237902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3FEBF1E7-5C20-4152-BF64-9D322869444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768563" y="1744921"/>
                <a:ext cx="2383820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2812BFC3-F2BF-4C38-85BE-828D1CC8BC5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768563" y="1744921"/>
                <a:ext cx="0" cy="4237902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C27E2371-0BB1-4B65-8AA8-D618C1D229B6}"/>
              </a:ext>
            </a:extLst>
          </p:cNvPr>
          <p:cNvGrpSpPr/>
          <p:nvPr/>
        </p:nvGrpSpPr>
        <p:grpSpPr>
          <a:xfrm>
            <a:off x="5158066" y="1446594"/>
            <a:ext cx="4563684" cy="5077083"/>
            <a:chOff x="7910165" y="3170848"/>
            <a:chExt cx="2059962" cy="1138882"/>
          </a:xfrm>
        </p:grpSpPr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906719C8-5268-42F1-A0E5-02AB296D3DF3}"/>
                </a:ext>
              </a:extLst>
            </p:cNvPr>
            <p:cNvGrpSpPr/>
            <p:nvPr/>
          </p:nvGrpSpPr>
          <p:grpSpPr>
            <a:xfrm>
              <a:off x="8591156" y="3578561"/>
              <a:ext cx="585216" cy="304037"/>
              <a:chOff x="5998464" y="2776373"/>
              <a:chExt cx="585216" cy="304037"/>
            </a:xfrm>
          </p:grpSpPr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7667000-BF8E-41E5-9913-678ED77D6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8464" y="2912631"/>
                <a:ext cx="585216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6D9F8831-2FE9-41AA-81E4-2552CB452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908" y="2776373"/>
                <a:ext cx="1" cy="304037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7C4AC44F-ACEE-4EE6-9ABD-7EE22C7F47BE}"/>
                </a:ext>
              </a:extLst>
            </p:cNvPr>
            <p:cNvGrpSpPr/>
            <p:nvPr/>
          </p:nvGrpSpPr>
          <p:grpSpPr>
            <a:xfrm>
              <a:off x="7910165" y="3170848"/>
              <a:ext cx="2059962" cy="1138882"/>
              <a:chOff x="8747166" y="1743722"/>
              <a:chExt cx="2405217" cy="4239101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13E459FC-FB52-44DD-BC84-BE171605F1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7166" y="5981624"/>
                <a:ext cx="2383820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4294E7DC-84D1-4679-B7DC-2A31F16CE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0986" y="1743722"/>
                <a:ext cx="0" cy="4237902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A105262A-D724-4234-8496-185ABA9CEE8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768563" y="1744921"/>
                <a:ext cx="2383820" cy="0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9977C52A-4066-40F7-A593-9BC5F43938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768563" y="1744921"/>
                <a:ext cx="0" cy="4237902"/>
              </a:xfrm>
              <a:prstGeom prst="line">
                <a:avLst/>
              </a:prstGeom>
              <a:ln w="53975">
                <a:solidFill>
                  <a:srgbClr val="00B05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912628B4-9B47-47CB-8E7D-98C205A1B623}"/>
              </a:ext>
            </a:extLst>
          </p:cNvPr>
          <p:cNvGrpSpPr/>
          <p:nvPr/>
        </p:nvGrpSpPr>
        <p:grpSpPr>
          <a:xfrm>
            <a:off x="5316222" y="2691765"/>
            <a:ext cx="2075178" cy="1209675"/>
            <a:chOff x="8747166" y="1609218"/>
            <a:chExt cx="2422983" cy="4502604"/>
          </a:xfrm>
        </p:grpSpPr>
        <p:cxnSp>
          <p:nvCxnSpPr>
            <p:cNvPr id="160" name="直線接點 159">
              <a:extLst>
                <a:ext uri="{FF2B5EF4-FFF2-40B4-BE49-F238E27FC236}">
                  <a16:creationId xmlns:a16="http://schemas.microsoft.com/office/drawing/2014/main" id="{E86C62C9-6E8D-420C-B132-328B9A96E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7166" y="5980031"/>
              <a:ext cx="2422983" cy="1593"/>
            </a:xfrm>
            <a:prstGeom prst="line">
              <a:avLst/>
            </a:prstGeom>
            <a:ln w="666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接點 160">
              <a:extLst>
                <a:ext uri="{FF2B5EF4-FFF2-40B4-BE49-F238E27FC236}">
                  <a16:creationId xmlns:a16="http://schemas.microsoft.com/office/drawing/2014/main" id="{F34CB66F-3C50-466F-B5FE-06F780EC9669}"/>
                </a:ext>
              </a:extLst>
            </p:cNvPr>
            <p:cNvCxnSpPr>
              <a:cxnSpLocks/>
            </p:cNvCxnSpPr>
            <p:nvPr/>
          </p:nvCxnSpPr>
          <p:spPr>
            <a:xfrm>
              <a:off x="11130989" y="1609218"/>
              <a:ext cx="0" cy="4372407"/>
            </a:xfrm>
            <a:prstGeom prst="line">
              <a:avLst/>
            </a:prstGeom>
            <a:ln w="666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接點 161">
              <a:extLst>
                <a:ext uri="{FF2B5EF4-FFF2-40B4-BE49-F238E27FC236}">
                  <a16:creationId xmlns:a16="http://schemas.microsoft.com/office/drawing/2014/main" id="{5C28614B-6F0B-4E27-A013-046935AE60B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768563" y="1744921"/>
              <a:ext cx="2383820" cy="0"/>
            </a:xfrm>
            <a:prstGeom prst="line">
              <a:avLst/>
            </a:prstGeom>
            <a:ln w="666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>
              <a:extLst>
                <a:ext uri="{FF2B5EF4-FFF2-40B4-BE49-F238E27FC236}">
                  <a16:creationId xmlns:a16="http://schemas.microsoft.com/office/drawing/2014/main" id="{67479742-09FE-431A-844B-2966E77873FE}"/>
                </a:ext>
              </a:extLst>
            </p:cNvPr>
            <p:cNvCxnSpPr>
              <a:cxnSpLocks/>
            </p:cNvCxnSpPr>
            <p:nvPr/>
          </p:nvCxnSpPr>
          <p:spPr>
            <a:xfrm>
              <a:off x="8768563" y="1609218"/>
              <a:ext cx="0" cy="4502604"/>
            </a:xfrm>
            <a:prstGeom prst="line">
              <a:avLst/>
            </a:prstGeom>
            <a:ln w="666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9644500-4BF9-4533-B8A8-4EEDCB72D2A7}"/>
              </a:ext>
            </a:extLst>
          </p:cNvPr>
          <p:cNvGrpSpPr/>
          <p:nvPr/>
        </p:nvGrpSpPr>
        <p:grpSpPr>
          <a:xfrm>
            <a:off x="1854013" y="665858"/>
            <a:ext cx="9900498" cy="5352554"/>
            <a:chOff x="1956852" y="961078"/>
            <a:chExt cx="9900498" cy="5352554"/>
          </a:xfrm>
        </p:grpSpPr>
        <p:pic>
          <p:nvPicPr>
            <p:cNvPr id="164" name="圖片 163">
              <a:extLst>
                <a:ext uri="{FF2B5EF4-FFF2-40B4-BE49-F238E27FC236}">
                  <a16:creationId xmlns:a16="http://schemas.microsoft.com/office/drawing/2014/main" id="{A59D0698-179E-4F92-8026-00D75B8BB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852" y="1092529"/>
              <a:ext cx="9281962" cy="5221103"/>
            </a:xfrm>
            <a:prstGeom prst="rect">
              <a:avLst/>
            </a:prstGeom>
          </p:spPr>
        </p:pic>
        <p:grpSp>
          <p:nvGrpSpPr>
            <p:cNvPr id="165" name="群組 164">
              <a:extLst>
                <a:ext uri="{FF2B5EF4-FFF2-40B4-BE49-F238E27FC236}">
                  <a16:creationId xmlns:a16="http://schemas.microsoft.com/office/drawing/2014/main" id="{2680B982-CA8C-490B-A123-15CD1BC5F525}"/>
                </a:ext>
              </a:extLst>
            </p:cNvPr>
            <p:cNvGrpSpPr/>
            <p:nvPr/>
          </p:nvGrpSpPr>
          <p:grpSpPr>
            <a:xfrm>
              <a:off x="8237619" y="961078"/>
              <a:ext cx="3619731" cy="1294024"/>
              <a:chOff x="8117419" y="938697"/>
              <a:chExt cx="3619731" cy="1294024"/>
            </a:xfrm>
          </p:grpSpPr>
          <p:sp>
            <p:nvSpPr>
              <p:cNvPr id="166" name="矩形: 圓角 165">
                <a:extLst>
                  <a:ext uri="{FF2B5EF4-FFF2-40B4-BE49-F238E27FC236}">
                    <a16:creationId xmlns:a16="http://schemas.microsoft.com/office/drawing/2014/main" id="{20F7FA90-B9D6-4882-BA7E-4F360D58202B}"/>
                  </a:ext>
                </a:extLst>
              </p:cNvPr>
              <p:cNvSpPr/>
              <p:nvPr/>
            </p:nvSpPr>
            <p:spPr>
              <a:xfrm>
                <a:off x="8117419" y="938697"/>
                <a:ext cx="3441400" cy="1294024"/>
              </a:xfrm>
              <a:prstGeom prst="roundRect">
                <a:avLst/>
              </a:prstGeom>
              <a:solidFill>
                <a:srgbClr val="001E3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67" name="群組 166">
                <a:extLst>
                  <a:ext uri="{FF2B5EF4-FFF2-40B4-BE49-F238E27FC236}">
                    <a16:creationId xmlns:a16="http://schemas.microsoft.com/office/drawing/2014/main" id="{D8AC5778-CD1F-486E-A516-E969876BD57C}"/>
                  </a:ext>
                </a:extLst>
              </p:cNvPr>
              <p:cNvGrpSpPr/>
              <p:nvPr/>
            </p:nvGrpSpPr>
            <p:grpSpPr>
              <a:xfrm>
                <a:off x="8131818" y="940129"/>
                <a:ext cx="3605332" cy="1278750"/>
                <a:chOff x="7084301" y="507707"/>
                <a:chExt cx="4538282" cy="1711171"/>
              </a:xfrm>
            </p:grpSpPr>
            <p:pic>
              <p:nvPicPr>
                <p:cNvPr id="168" name="圖片 167">
                  <a:extLst>
                    <a:ext uri="{FF2B5EF4-FFF2-40B4-BE49-F238E27FC236}">
                      <a16:creationId xmlns:a16="http://schemas.microsoft.com/office/drawing/2014/main" id="{ED25261F-E5D2-4D5D-AC7B-860F287D0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4301" y="507707"/>
                  <a:ext cx="1755047" cy="1711171"/>
                </a:xfrm>
                <a:prstGeom prst="rect">
                  <a:avLst/>
                </a:prstGeom>
              </p:spPr>
            </p:pic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B8C7ACF8-9DE4-4647-A60B-BE5DDC95B1D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21106" y="871574"/>
                  <a:ext cx="3101477" cy="1112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4800" dirty="0">
                      <a:solidFill>
                        <a:srgbClr val="30A5FB"/>
                      </a:solidFill>
                    </a:rPr>
                    <a:t> </a:t>
                  </a:r>
                  <a:r>
                    <a:rPr lang="en-US" altLang="zh-TW" sz="3200" dirty="0">
                      <a:solidFill>
                        <a:srgbClr val="30A5FB"/>
                      </a:solidFill>
                    </a:rPr>
                    <a:t>Connection</a:t>
                  </a:r>
                  <a:endParaRPr lang="zh-TW" altLang="en-US" sz="3200" dirty="0">
                    <a:solidFill>
                      <a:srgbClr val="30A5FB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156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群組 82">
            <a:extLst>
              <a:ext uri="{FF2B5EF4-FFF2-40B4-BE49-F238E27FC236}">
                <a16:creationId xmlns:a16="http://schemas.microsoft.com/office/drawing/2014/main" id="{EC3C600E-1898-4E61-8855-0979D60551F9}"/>
              </a:ext>
            </a:extLst>
          </p:cNvPr>
          <p:cNvGrpSpPr/>
          <p:nvPr/>
        </p:nvGrpSpPr>
        <p:grpSpPr>
          <a:xfrm>
            <a:off x="1560562" y="872412"/>
            <a:ext cx="9807299" cy="5288820"/>
            <a:chOff x="1560562" y="872412"/>
            <a:chExt cx="9807299" cy="5288820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B08E88DE-4A6B-42F4-B091-0DA76ECAC50B}"/>
                </a:ext>
              </a:extLst>
            </p:cNvPr>
            <p:cNvGrpSpPr/>
            <p:nvPr/>
          </p:nvGrpSpPr>
          <p:grpSpPr>
            <a:xfrm>
              <a:off x="2040840" y="1000299"/>
              <a:ext cx="8867195" cy="5160933"/>
              <a:chOff x="2040840" y="1000299"/>
              <a:chExt cx="8867195" cy="5160933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3C2C70F5-214C-4F82-A773-11D9034E3E85}"/>
                  </a:ext>
                </a:extLst>
              </p:cNvPr>
              <p:cNvGrpSpPr/>
              <p:nvPr/>
            </p:nvGrpSpPr>
            <p:grpSpPr>
              <a:xfrm>
                <a:off x="3881120" y="1000299"/>
                <a:ext cx="5110480" cy="2923700"/>
                <a:chOff x="3842139" y="1534226"/>
                <a:chExt cx="5110480" cy="2923700"/>
              </a:xfrm>
            </p:grpSpPr>
            <p:pic>
              <p:nvPicPr>
                <p:cNvPr id="98" name="圖片 97">
                  <a:extLst>
                    <a:ext uri="{FF2B5EF4-FFF2-40B4-BE49-F238E27FC236}">
                      <a16:creationId xmlns:a16="http://schemas.microsoft.com/office/drawing/2014/main" id="{1452EB1B-EEF3-451C-A65F-5B123CB1D3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36000" contrast="7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2934" y="1534226"/>
                  <a:ext cx="2995393" cy="2000922"/>
                </a:xfrm>
                <a:prstGeom prst="rect">
                  <a:avLst/>
                </a:prstGeom>
              </p:spPr>
            </p:pic>
            <p:cxnSp>
              <p:nvCxnSpPr>
                <p:cNvPr id="99" name="直線單箭頭接點 98">
                  <a:extLst>
                    <a:ext uri="{FF2B5EF4-FFF2-40B4-BE49-F238E27FC236}">
                      <a16:creationId xmlns:a16="http://schemas.microsoft.com/office/drawing/2014/main" id="{BE9BD035-9357-4495-9832-AC63CD352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42139" y="2932414"/>
                  <a:ext cx="1320800" cy="152551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線單箭頭接點 99">
                  <a:extLst>
                    <a:ext uri="{FF2B5EF4-FFF2-40B4-BE49-F238E27FC236}">
                      <a16:creationId xmlns:a16="http://schemas.microsoft.com/office/drawing/2014/main" id="{03B2F0E7-BF59-40AF-934A-FDC18CA35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5327" y="2932413"/>
                  <a:ext cx="1377292" cy="152551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2" name="直線單箭頭接點 91">
                <a:extLst>
                  <a:ext uri="{FF2B5EF4-FFF2-40B4-BE49-F238E27FC236}">
                    <a16:creationId xmlns:a16="http://schemas.microsoft.com/office/drawing/2014/main" id="{C8BC91C2-6D7E-4E22-8071-98E0B87EE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17" y="5120298"/>
                <a:ext cx="388679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86BDF2C9-4B33-4BCB-BF4F-27DDFFD06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-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840" y="4079364"/>
                <a:ext cx="2190352" cy="2081868"/>
              </a:xfrm>
              <a:prstGeom prst="rect">
                <a:avLst/>
              </a:prstGeom>
              <a:effectLst>
                <a:outerShdw blurRad="50800" dist="25400" dir="3000000" algn="ctr" rotWithShape="0">
                  <a:srgbClr val="000000">
                    <a:alpha val="73000"/>
                  </a:srgbClr>
                </a:outerShdw>
              </a:effectLst>
            </p:spPr>
          </p:pic>
          <p:grpSp>
            <p:nvGrpSpPr>
              <p:cNvPr id="94" name="群組 93">
                <a:extLst>
                  <a:ext uri="{FF2B5EF4-FFF2-40B4-BE49-F238E27FC236}">
                    <a16:creationId xmlns:a16="http://schemas.microsoft.com/office/drawing/2014/main" id="{48A11B26-37BC-4A54-8547-D82ACD5942FC}"/>
                  </a:ext>
                </a:extLst>
              </p:cNvPr>
              <p:cNvGrpSpPr/>
              <p:nvPr/>
            </p:nvGrpSpPr>
            <p:grpSpPr>
              <a:xfrm>
                <a:off x="8510784" y="4128973"/>
                <a:ext cx="2397251" cy="1805219"/>
                <a:chOff x="7971378" y="1057558"/>
                <a:chExt cx="2397251" cy="1805219"/>
              </a:xfrm>
            </p:grpSpPr>
            <p:pic>
              <p:nvPicPr>
                <p:cNvPr id="95" name="圖片 94">
                  <a:extLst>
                    <a:ext uri="{FF2B5EF4-FFF2-40B4-BE49-F238E27FC236}">
                      <a16:creationId xmlns:a16="http://schemas.microsoft.com/office/drawing/2014/main" id="{E0726E49-B087-46C9-9736-30E8007AE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4362" y="1960167"/>
                  <a:ext cx="762869" cy="745399"/>
                </a:xfrm>
                <a:prstGeom prst="rect">
                  <a:avLst/>
                </a:prstGeom>
              </p:spPr>
            </p:pic>
            <p:pic>
              <p:nvPicPr>
                <p:cNvPr id="96" name="圖片 95">
                  <a:extLst>
                    <a:ext uri="{FF2B5EF4-FFF2-40B4-BE49-F238E27FC236}">
                      <a16:creationId xmlns:a16="http://schemas.microsoft.com/office/drawing/2014/main" id="{FD2344AF-D602-4AAD-B364-62AC409EA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82021" y="1166456"/>
                  <a:ext cx="886608" cy="688114"/>
                </a:xfrm>
                <a:prstGeom prst="rect">
                  <a:avLst/>
                </a:prstGeom>
              </p:spPr>
            </p:pic>
            <p:pic>
              <p:nvPicPr>
                <p:cNvPr id="97" name="圖片 96">
                  <a:extLst>
                    <a:ext uri="{FF2B5EF4-FFF2-40B4-BE49-F238E27FC236}">
                      <a16:creationId xmlns:a16="http://schemas.microsoft.com/office/drawing/2014/main" id="{FCC146CF-D596-40D8-92CD-24881530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379082" flipH="1">
                  <a:off x="7971378" y="1057558"/>
                  <a:ext cx="1535207" cy="18052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BF606D85-83A5-42D4-B146-FE9D8755E83C}"/>
                </a:ext>
              </a:extLst>
            </p:cNvPr>
            <p:cNvGrpSpPr/>
            <p:nvPr/>
          </p:nvGrpSpPr>
          <p:grpSpPr>
            <a:xfrm>
              <a:off x="1560562" y="893800"/>
              <a:ext cx="3345963" cy="2081868"/>
              <a:chOff x="1366684" y="1516738"/>
              <a:chExt cx="3345963" cy="2081868"/>
            </a:xfrm>
          </p:grpSpPr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DD81162A-3743-4EC7-AD77-27EFF3EC22ED}"/>
                  </a:ext>
                </a:extLst>
              </p:cNvPr>
              <p:cNvSpPr txBox="1"/>
              <p:nvPr/>
            </p:nvSpPr>
            <p:spPr>
              <a:xfrm>
                <a:off x="1717254" y="1874565"/>
                <a:ext cx="29953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b="1" dirty="0">
                    <a:ln>
                      <a:solidFill>
                        <a:srgbClr val="0091C4"/>
                      </a:solidFill>
                    </a:ln>
                    <a:solidFill>
                      <a:srgbClr val="00206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sz="3200" b="1" dirty="0">
                    <a:ln>
                      <a:solidFill>
                        <a:srgbClr val="0091C4"/>
                      </a:solidFill>
                    </a:ln>
                    <a:solidFill>
                      <a:srgbClr val="00206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去背：</a:t>
                </a:r>
                <a:br>
                  <a:rPr lang="en-US" altLang="zh-TW" sz="4800" b="1" dirty="0">
                    <a:ln>
                      <a:solidFill>
                        <a:srgbClr val="0091C4"/>
                      </a:solidFill>
                    </a:ln>
                    <a:solidFill>
                      <a:srgbClr val="00206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4800" b="1" dirty="0">
                    <a:ln>
                      <a:solidFill>
                        <a:srgbClr val="0091C4"/>
                      </a:solidFill>
                    </a:ln>
                    <a:solidFill>
                      <a:srgbClr val="00206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U^2Net</a:t>
                </a:r>
                <a:endParaRPr lang="en-US" altLang="zh-TW" sz="4800" b="1" dirty="0">
                  <a:ln>
                    <a:solidFill>
                      <a:srgbClr val="00B050"/>
                    </a:solidFill>
                  </a:ln>
                  <a:solidFill>
                    <a:schemeClr val="accent6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7E34A558-02B4-43CE-9D36-67E5B2F497F9}"/>
                  </a:ext>
                </a:extLst>
              </p:cNvPr>
              <p:cNvSpPr/>
              <p:nvPr/>
            </p:nvSpPr>
            <p:spPr>
              <a:xfrm>
                <a:off x="1366684" y="1516738"/>
                <a:ext cx="3179533" cy="2081868"/>
              </a:xfrm>
              <a:prstGeom prst="ellipse">
                <a:avLst/>
              </a:prstGeom>
              <a:noFill/>
              <a:ln w="762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82A89E7-5121-4B96-A74B-11B23ED2A193}"/>
                </a:ext>
              </a:extLst>
            </p:cNvPr>
            <p:cNvGrpSpPr/>
            <p:nvPr/>
          </p:nvGrpSpPr>
          <p:grpSpPr>
            <a:xfrm>
              <a:off x="8188328" y="872412"/>
              <a:ext cx="3179533" cy="2081868"/>
              <a:chOff x="8567240" y="1467588"/>
              <a:chExt cx="3179533" cy="2081868"/>
            </a:xfrm>
          </p:grpSpPr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ED312CB2-DFA5-4A3F-BBA8-F85B6937C219}"/>
                  </a:ext>
                </a:extLst>
              </p:cNvPr>
              <p:cNvSpPr txBox="1"/>
              <p:nvPr/>
            </p:nvSpPr>
            <p:spPr>
              <a:xfrm>
                <a:off x="8799587" y="1837803"/>
                <a:ext cx="2814406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b="1" dirty="0">
                    <a:ln>
                      <a:solidFill>
                        <a:srgbClr val="00B050"/>
                      </a:solidFill>
                    </a:ln>
                    <a:solidFill>
                      <a:srgbClr val="00602B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sz="3200" b="1" dirty="0">
                    <a:ln>
                      <a:solidFill>
                        <a:srgbClr val="00B050"/>
                      </a:solidFill>
                    </a:ln>
                    <a:solidFill>
                      <a:srgbClr val="00602B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合成：</a:t>
                </a:r>
                <a:r>
                  <a:rPr lang="en-US" altLang="zh-TW" sz="4800" b="1" dirty="0" err="1">
                    <a:ln>
                      <a:solidFill>
                        <a:srgbClr val="00B050"/>
                      </a:solidFill>
                    </a:ln>
                    <a:solidFill>
                      <a:srgbClr val="00602B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DoveNet</a:t>
                </a:r>
                <a:endParaRPr lang="en-US" altLang="zh-TW" sz="4800" b="1" dirty="0">
                  <a:ln>
                    <a:solidFill>
                      <a:srgbClr val="00B050"/>
                    </a:solidFill>
                  </a:ln>
                  <a:solidFill>
                    <a:srgbClr val="00602B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2AB0EE0A-A03A-4E17-8455-F8793B796D6D}"/>
                  </a:ext>
                </a:extLst>
              </p:cNvPr>
              <p:cNvSpPr/>
              <p:nvPr/>
            </p:nvSpPr>
            <p:spPr>
              <a:xfrm>
                <a:off x="8567240" y="1467588"/>
                <a:ext cx="3179533" cy="2081868"/>
              </a:xfrm>
              <a:prstGeom prst="ellipse">
                <a:avLst/>
              </a:prstGeom>
              <a:noFill/>
              <a:ln w="762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pic>
        <p:nvPicPr>
          <p:cNvPr id="102" name="圖片 101">
            <a:extLst>
              <a:ext uri="{FF2B5EF4-FFF2-40B4-BE49-F238E27FC236}">
                <a16:creationId xmlns:a16="http://schemas.microsoft.com/office/drawing/2014/main" id="{C8B26F25-CC58-43CE-B538-F3C564AD90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8215" y="4079535"/>
            <a:ext cx="1203198" cy="2138676"/>
          </a:xfrm>
          <a:prstGeom prst="rect">
            <a:avLst/>
          </a:prstGeom>
        </p:spPr>
      </p:pic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6E2F8894-4506-4840-93A5-B46EA5BE3BF7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2B546E0C-9771-4CB2-A916-E9D9D9255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240F36C6-17D2-4155-935A-53E2696CA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E953AB-869F-4ADB-A3E3-818D7AF1A3B0}"/>
              </a:ext>
            </a:extLst>
          </p:cNvPr>
          <p:cNvGrpSpPr/>
          <p:nvPr/>
        </p:nvGrpSpPr>
        <p:grpSpPr>
          <a:xfrm>
            <a:off x="1283965" y="415939"/>
            <a:ext cx="10382764" cy="5947560"/>
            <a:chOff x="1283965" y="415939"/>
            <a:chExt cx="10382764" cy="5947560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9B3C8CF-F7A0-441A-97F4-E9A73B35935E}"/>
                </a:ext>
              </a:extLst>
            </p:cNvPr>
            <p:cNvSpPr txBox="1"/>
            <p:nvPr/>
          </p:nvSpPr>
          <p:spPr>
            <a:xfrm>
              <a:off x="5128472" y="517867"/>
              <a:ext cx="2542684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ln>
                    <a:solidFill>
                      <a:srgbClr val="00B050"/>
                    </a:solidFill>
                  </a:ln>
                  <a:solidFill>
                    <a:srgbClr val="0060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</a:t>
              </a:r>
              <a:r>
                <a:rPr lang="en-US" altLang="zh-TW" sz="3200" b="1" dirty="0">
                  <a:ln>
                    <a:solidFill>
                      <a:srgbClr val="00B050"/>
                    </a:solidFill>
                  </a:ln>
                  <a:solidFill>
                    <a:srgbClr val="0060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3200" b="1" dirty="0">
                  <a:ln>
                    <a:solidFill>
                      <a:srgbClr val="00B050"/>
                    </a:solidFill>
                  </a:ln>
                  <a:solidFill>
                    <a:srgbClr val="0060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素材庫</a:t>
              </a:r>
              <a:endParaRPr lang="en-US" altLang="zh-TW" sz="3200" b="1" dirty="0">
                <a:ln>
                  <a:solidFill>
                    <a:srgbClr val="00B050"/>
                  </a:solidFill>
                </a:ln>
                <a:solidFill>
                  <a:srgbClr val="006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47F2A40-BEB3-4138-8AF4-9E09D8A920BB}"/>
                </a:ext>
              </a:extLst>
            </p:cNvPr>
            <p:cNvSpPr txBox="1"/>
            <p:nvPr/>
          </p:nvSpPr>
          <p:spPr>
            <a:xfrm>
              <a:off x="1393731" y="4335468"/>
              <a:ext cx="542924" cy="15696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手機端</a:t>
              </a:r>
              <a:endParaRPr lang="en-US" altLang="zh-TW" sz="32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AF51315-046E-473D-9110-E08AEED4E506}"/>
                </a:ext>
              </a:extLst>
            </p:cNvPr>
            <p:cNvSpPr txBox="1"/>
            <p:nvPr/>
          </p:nvSpPr>
          <p:spPr>
            <a:xfrm>
              <a:off x="11012220" y="4335468"/>
              <a:ext cx="595035" cy="15696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</a:t>
              </a:r>
              <a:endParaRPr lang="en-US" altLang="zh-TW" sz="32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腦</a:t>
              </a:r>
              <a:endParaRPr lang="en-US" altLang="zh-TW" sz="32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32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2B37BE2-F3AB-4250-9934-EE0E5E2A5410}"/>
                </a:ext>
              </a:extLst>
            </p:cNvPr>
            <p:cNvSpPr/>
            <p:nvPr/>
          </p:nvSpPr>
          <p:spPr>
            <a:xfrm>
              <a:off x="4937651" y="415939"/>
              <a:ext cx="2851871" cy="25852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871AB62-139A-41F9-BD39-7D6563869A17}"/>
                </a:ext>
              </a:extLst>
            </p:cNvPr>
            <p:cNvSpPr/>
            <p:nvPr/>
          </p:nvSpPr>
          <p:spPr>
            <a:xfrm>
              <a:off x="1283965" y="3778218"/>
              <a:ext cx="3061259" cy="25852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747DE5B-7CBD-44D9-9E9C-3DAAF989F0E1}"/>
                </a:ext>
              </a:extLst>
            </p:cNvPr>
            <p:cNvSpPr/>
            <p:nvPr/>
          </p:nvSpPr>
          <p:spPr>
            <a:xfrm>
              <a:off x="8454404" y="3778217"/>
              <a:ext cx="3212325" cy="25852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58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52FF8BE-4306-48D1-8D71-094CB40AAB7B}"/>
              </a:ext>
            </a:extLst>
          </p:cNvPr>
          <p:cNvCxnSpPr>
            <a:cxnSpLocks/>
          </p:cNvCxnSpPr>
          <p:nvPr/>
        </p:nvCxnSpPr>
        <p:spPr>
          <a:xfrm>
            <a:off x="1121532" y="2312063"/>
            <a:ext cx="106560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B71B4FC-4C52-4584-9824-3CE4A8035801}"/>
              </a:ext>
            </a:extLst>
          </p:cNvPr>
          <p:cNvCxnSpPr>
            <a:cxnSpLocks/>
          </p:cNvCxnSpPr>
          <p:nvPr/>
        </p:nvCxnSpPr>
        <p:spPr>
          <a:xfrm>
            <a:off x="1609212" y="419747"/>
            <a:ext cx="0" cy="61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DB14A24A-C24E-40AC-91B1-8FB2E9DB67F1}"/>
              </a:ext>
            </a:extLst>
          </p:cNvPr>
          <p:cNvCxnSpPr>
            <a:cxnSpLocks/>
          </p:cNvCxnSpPr>
          <p:nvPr/>
        </p:nvCxnSpPr>
        <p:spPr>
          <a:xfrm>
            <a:off x="11195172" y="421200"/>
            <a:ext cx="0" cy="61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FB91C5B-7E43-4869-8315-E30EC690A4A7}"/>
              </a:ext>
            </a:extLst>
          </p:cNvPr>
          <p:cNvCxnSpPr>
            <a:cxnSpLocks/>
          </p:cNvCxnSpPr>
          <p:nvPr/>
        </p:nvCxnSpPr>
        <p:spPr>
          <a:xfrm>
            <a:off x="4672452" y="419747"/>
            <a:ext cx="0" cy="61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B2973E9-869B-4E0B-AD66-7DB11E28DF51}"/>
              </a:ext>
            </a:extLst>
          </p:cNvPr>
          <p:cNvCxnSpPr>
            <a:cxnSpLocks/>
          </p:cNvCxnSpPr>
          <p:nvPr/>
        </p:nvCxnSpPr>
        <p:spPr>
          <a:xfrm>
            <a:off x="7949052" y="419747"/>
            <a:ext cx="0" cy="61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圖片 45">
            <a:extLst>
              <a:ext uri="{FF2B5EF4-FFF2-40B4-BE49-F238E27FC236}">
                <a16:creationId xmlns:a16="http://schemas.microsoft.com/office/drawing/2014/main" id="{730E9C5D-05EB-4DBA-941A-580CF93A9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6000" contras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14" y="204675"/>
            <a:ext cx="2995393" cy="200092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5CF75928-6DEF-4FBD-9FCC-4657676CA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06387"/>
            <a:ext cx="2190352" cy="2081868"/>
          </a:xfrm>
          <a:prstGeom prst="rect">
            <a:avLst/>
          </a:prstGeom>
          <a:effectLst>
            <a:outerShdw blurRad="50800" dist="25400" dir="3000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2C05F619-BC77-4EF4-91F2-CBF91FCCBA1A}"/>
              </a:ext>
            </a:extLst>
          </p:cNvPr>
          <p:cNvGrpSpPr/>
          <p:nvPr/>
        </p:nvGrpSpPr>
        <p:grpSpPr>
          <a:xfrm>
            <a:off x="8373487" y="343547"/>
            <a:ext cx="2397251" cy="1805219"/>
            <a:chOff x="8510784" y="4128973"/>
            <a:chExt cx="2397251" cy="1805219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495BD9DA-CC60-4553-888B-2F6498EC1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768" y="5031582"/>
              <a:ext cx="762869" cy="745399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268923A3-88AD-4761-88E5-BB457960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1427" y="4237871"/>
              <a:ext cx="886608" cy="688114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0D15A9DE-1DFE-4FF7-B94E-E2631835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9082" flipH="1">
              <a:off x="8510784" y="4128973"/>
              <a:ext cx="1535207" cy="1805219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1BB521F-A0E7-4865-B259-BF934F7CC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58" y="2265433"/>
            <a:ext cx="2874890" cy="143744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F122D10C-69A7-4C18-AC0F-9410AEDA73F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67" y="3591464"/>
            <a:ext cx="2431782" cy="759932"/>
          </a:xfrm>
          <a:prstGeom prst="rect">
            <a:avLst/>
          </a:prstGeom>
        </p:spPr>
      </p:pic>
      <p:grpSp>
        <p:nvGrpSpPr>
          <p:cNvPr id="75" name="群組 74">
            <a:extLst>
              <a:ext uri="{FF2B5EF4-FFF2-40B4-BE49-F238E27FC236}">
                <a16:creationId xmlns:a16="http://schemas.microsoft.com/office/drawing/2014/main" id="{EAAA8970-6ED2-4F2A-9DAB-5012CCECB420}"/>
              </a:ext>
            </a:extLst>
          </p:cNvPr>
          <p:cNvGrpSpPr/>
          <p:nvPr/>
        </p:nvGrpSpPr>
        <p:grpSpPr>
          <a:xfrm>
            <a:off x="4541748" y="3889618"/>
            <a:ext cx="3291505" cy="2755845"/>
            <a:chOff x="4541748" y="3889618"/>
            <a:chExt cx="3291505" cy="2755845"/>
          </a:xfrm>
        </p:grpSpPr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17EA517A-5D27-4CB6-9D7B-29D2D7F7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748" y="5116367"/>
              <a:ext cx="3291505" cy="1529096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791BFBB2-56F0-44F0-AAF7-610FB143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944" y="3889618"/>
              <a:ext cx="1529091" cy="1529091"/>
            </a:xfrm>
            <a:prstGeom prst="rect">
              <a:avLst/>
            </a:prstGeom>
          </p:spPr>
        </p:pic>
      </p:grpSp>
      <p:pic>
        <p:nvPicPr>
          <p:cNvPr id="63" name="圖片 62">
            <a:extLst>
              <a:ext uri="{FF2B5EF4-FFF2-40B4-BE49-F238E27FC236}">
                <a16:creationId xmlns:a16="http://schemas.microsoft.com/office/drawing/2014/main" id="{7F61BC77-612A-4740-AD10-B0CACEA953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18" y="1740197"/>
            <a:ext cx="2715736" cy="1898664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9983B382-08AB-481C-8D14-CED1FF9F09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/>
          <a:stretch/>
        </p:blipFill>
        <p:spPr>
          <a:xfrm>
            <a:off x="8317107" y="4376459"/>
            <a:ext cx="2700936" cy="952031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21A2E843-2342-4002-A712-731A0D48147C}"/>
              </a:ext>
            </a:extLst>
          </p:cNvPr>
          <p:cNvGrpSpPr/>
          <p:nvPr/>
        </p:nvGrpSpPr>
        <p:grpSpPr>
          <a:xfrm>
            <a:off x="5146368" y="3282649"/>
            <a:ext cx="1905475" cy="1764483"/>
            <a:chOff x="5146368" y="3282649"/>
            <a:chExt cx="1905475" cy="1764483"/>
          </a:xfrm>
        </p:grpSpPr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DF9FDAA1-3515-476F-81AD-6BBC6081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983" y="3282649"/>
              <a:ext cx="1844860" cy="722571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9CE5CAC7-9E92-4BEA-A94C-1C85D5CB5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368" y="4110936"/>
              <a:ext cx="936196" cy="936196"/>
            </a:xfrm>
            <a:prstGeom prst="rect">
              <a:avLst/>
            </a:prstGeom>
          </p:spPr>
        </p:pic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A87244A3-E546-46BF-B64C-B444A839E33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838" y="2428690"/>
            <a:ext cx="936000" cy="93600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7D5DF03-FD9D-46DF-B3AE-EE87BF4AB6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984" y="3495582"/>
            <a:ext cx="2724643" cy="77367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3DB0472-3F15-4FDD-80D9-6DD6AB5152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7197" y="2178748"/>
            <a:ext cx="1428750" cy="1428750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4E072B34-97E2-4BED-B2C3-590A8DE0BBAE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50CC6632-8C44-4153-97C7-4A18ED9FC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7CE5884C-FEC1-460F-80F5-1B16CD764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D41EACB-F090-4E6A-8FF9-44B50BAFAEF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74" y="5348810"/>
            <a:ext cx="2197196" cy="12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B0D4C5C-7B26-49A1-9CE3-CEFB5373373B}"/>
              </a:ext>
            </a:extLst>
          </p:cNvPr>
          <p:cNvSpPr txBox="1"/>
          <p:nvPr/>
        </p:nvSpPr>
        <p:spPr>
          <a:xfrm>
            <a:off x="3949337" y="2767280"/>
            <a:ext cx="4293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955230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C707766-3764-4517-912C-D287284B23A2}"/>
              </a:ext>
            </a:extLst>
          </p:cNvPr>
          <p:cNvSpPr/>
          <p:nvPr/>
        </p:nvSpPr>
        <p:spPr>
          <a:xfrm>
            <a:off x="2520007" y="0"/>
            <a:ext cx="67722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媒體1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8000" y="0"/>
            <a:ext cx="385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2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AC650BB-0655-4FF2-82F8-B29C83012FA0}"/>
              </a:ext>
            </a:extLst>
          </p:cNvPr>
          <p:cNvSpPr/>
          <p:nvPr/>
        </p:nvSpPr>
        <p:spPr>
          <a:xfrm>
            <a:off x="2520007" y="0"/>
            <a:ext cx="67722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co">
            <a:hlinkClick r:id="" action="ppaction://media"/>
            <a:extLst>
              <a:ext uri="{FF2B5EF4-FFF2-40B4-BE49-F238E27FC236}">
                <a16:creationId xmlns:a16="http://schemas.microsoft.com/office/drawing/2014/main" id="{E26D4817-BA9E-4FE7-91CC-CFE890A20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733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F693615-C787-4EE5-857B-F9F7A33ED79E}"/>
              </a:ext>
            </a:extLst>
          </p:cNvPr>
          <p:cNvSpPr txBox="1"/>
          <p:nvPr/>
        </p:nvSpPr>
        <p:spPr>
          <a:xfrm>
            <a:off x="2442138" y="2767280"/>
            <a:ext cx="7307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結語</a:t>
            </a:r>
            <a:r>
              <a:rPr lang="zh-TW" altLang="en-US" sz="8000" b="1" dirty="0">
                <a:ea typeface="jf open 粉圓 1.1" panose="020F0500000000000000" pitchFamily="34" charset="-120"/>
                <a:cs typeface="Times New Roman" panose="02020603050405020304" pitchFamily="18" charset="0"/>
              </a:rPr>
              <a:t>．</a:t>
            </a:r>
            <a:r>
              <a:rPr lang="zh-TW" altLang="en-US" sz="8000" b="1" dirty="0">
                <a:latin typeface="Times New Roman" panose="02020603050405020304" pitchFamily="18" charset="0"/>
                <a:ea typeface="jf open 粉圓 1.1" panose="020F0500000000000000" pitchFamily="34" charset="-120"/>
                <a:cs typeface="Times New Roman" panose="02020603050405020304" pitchFamily="18" charset="0"/>
              </a:rPr>
              <a:t>未來展望</a:t>
            </a:r>
            <a:endParaRPr lang="zh-TW" altLang="en-US" sz="8000" b="1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DFFB13C-5ED9-47D7-BAD1-B2A5ECF7F3C0}"/>
              </a:ext>
            </a:extLst>
          </p:cNvPr>
          <p:cNvGrpSpPr>
            <a:grpSpLocks noChangeAspect="1"/>
          </p:cNvGrpSpPr>
          <p:nvPr/>
        </p:nvGrpSpPr>
        <p:grpSpPr>
          <a:xfrm>
            <a:off x="5585561" y="1746404"/>
            <a:ext cx="1020876" cy="1020876"/>
            <a:chOff x="124745" y="164473"/>
            <a:chExt cx="1548000" cy="154800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9B1EBAF7-C736-434A-A18C-C5DE4B54E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745" y="164473"/>
              <a:ext cx="1548000" cy="15480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413D97B-358D-4710-9091-A85ED7D7BA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745" y="219603"/>
              <a:ext cx="1440000" cy="14400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975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E97B970-0E6B-45BF-BFA6-9277F6B24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/>
          <a:stretch/>
        </p:blipFill>
        <p:spPr>
          <a:xfrm>
            <a:off x="970892" y="2634950"/>
            <a:ext cx="3448519" cy="3984963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AF1C465E-72D5-4A40-A910-94674AADBE98}"/>
              </a:ext>
            </a:extLst>
          </p:cNvPr>
          <p:cNvSpPr/>
          <p:nvPr/>
        </p:nvSpPr>
        <p:spPr>
          <a:xfrm>
            <a:off x="4175760" y="3281680"/>
            <a:ext cx="243651" cy="208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89CFB7E-2EE8-4CFB-BC56-B272DB722AF7}"/>
              </a:ext>
            </a:extLst>
          </p:cNvPr>
          <p:cNvSpPr/>
          <p:nvPr/>
        </p:nvSpPr>
        <p:spPr>
          <a:xfrm>
            <a:off x="4419411" y="2956560"/>
            <a:ext cx="325120" cy="2880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91EB8BF2-72C8-46B2-AF3A-056AE9389104}"/>
              </a:ext>
            </a:extLst>
          </p:cNvPr>
          <p:cNvSpPr/>
          <p:nvPr/>
        </p:nvSpPr>
        <p:spPr>
          <a:xfrm>
            <a:off x="4678491" y="2523254"/>
            <a:ext cx="416560" cy="360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E7FF6E4-A79F-42E5-B345-E84EFB094EA3}"/>
              </a:ext>
            </a:extLst>
          </p:cNvPr>
          <p:cNvSpPr/>
          <p:nvPr/>
        </p:nvSpPr>
        <p:spPr>
          <a:xfrm>
            <a:off x="5015791" y="1740263"/>
            <a:ext cx="919368" cy="782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F8D370-EEC0-4DCA-9DDF-387E0E7C1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4" b="3064"/>
          <a:stretch/>
        </p:blipFill>
        <p:spPr>
          <a:xfrm>
            <a:off x="5999671" y="478885"/>
            <a:ext cx="2895600" cy="379879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B7CF33A-8A02-41A9-8625-0B0037EEDE11}"/>
              </a:ext>
            </a:extLst>
          </p:cNvPr>
          <p:cNvSpPr txBox="1"/>
          <p:nvPr/>
        </p:nvSpPr>
        <p:spPr>
          <a:xfrm>
            <a:off x="9027731" y="478885"/>
            <a:ext cx="289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Copy / Paste</a:t>
            </a:r>
          </a:p>
          <a:p>
            <a:r>
              <a:rPr lang="en-US" altLang="zh-TW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</a:t>
            </a:r>
            <a:r>
              <a:rPr lang="zh-TW" alt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並不夠 ✖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7B63AC1-291B-4A54-A154-2F82ED7B1DB9}"/>
              </a:ext>
            </a:extLst>
          </p:cNvPr>
          <p:cNvSpPr txBox="1"/>
          <p:nvPr/>
        </p:nvSpPr>
        <p:spPr>
          <a:xfrm>
            <a:off x="9027730" y="1460036"/>
            <a:ext cx="289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Photo</a:t>
            </a:r>
            <a:r>
              <a:rPr lang="zh-TW" alt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Shop</a:t>
            </a:r>
          </a:p>
          <a:p>
            <a:r>
              <a:rPr lang="zh-TW" altLang="en-US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好麻煩😩</a:t>
            </a:r>
            <a:endParaRPr lang="en-US" altLang="zh-TW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CBDE2B4-1B16-455C-AA92-0E2FEED1E542}"/>
              </a:ext>
            </a:extLst>
          </p:cNvPr>
          <p:cNvGrpSpPr/>
          <p:nvPr/>
        </p:nvGrpSpPr>
        <p:grpSpPr>
          <a:xfrm>
            <a:off x="4966029" y="4104640"/>
            <a:ext cx="6806786" cy="2365915"/>
            <a:chOff x="4966029" y="4104640"/>
            <a:chExt cx="6806786" cy="236591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81FB657-CF85-46BC-8D8C-43D520BA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966" y="4104640"/>
              <a:ext cx="4185849" cy="2365915"/>
            </a:xfrm>
            <a:prstGeom prst="rect">
              <a:avLst/>
            </a:prstGeom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AE43E0EE-5004-49AE-B3CA-7C3516C3D2D1}"/>
                </a:ext>
              </a:extLst>
            </p:cNvPr>
            <p:cNvSpPr txBox="1"/>
            <p:nvPr/>
          </p:nvSpPr>
          <p:spPr>
            <a:xfrm>
              <a:off x="4966029" y="4566206"/>
              <a:ext cx="289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TW" altLang="en-US" sz="28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素材寶貝大師</a:t>
              </a:r>
              <a:endParaRPr lang="en-US" altLang="zh-TW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D9F54A9-0421-4AEC-A885-4992F7012BBC}"/>
              </a:ext>
            </a:extLst>
          </p:cNvPr>
          <p:cNvGrpSpPr/>
          <p:nvPr/>
        </p:nvGrpSpPr>
        <p:grpSpPr>
          <a:xfrm>
            <a:off x="9249114" y="2274735"/>
            <a:ext cx="2282126" cy="1500007"/>
            <a:chOff x="9249114" y="2274735"/>
            <a:chExt cx="2282126" cy="1500007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6B799664-1865-44CD-BDDB-C54993D9C292}"/>
                </a:ext>
              </a:extLst>
            </p:cNvPr>
            <p:cNvSpPr txBox="1"/>
            <p:nvPr/>
          </p:nvSpPr>
          <p:spPr>
            <a:xfrm rot="5400000">
              <a:off x="10084150" y="2062963"/>
              <a:ext cx="4997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4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=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431CE56-718D-4BBA-B575-2641A2891B29}"/>
                </a:ext>
              </a:extLst>
            </p:cNvPr>
            <p:cNvSpPr txBox="1"/>
            <p:nvPr/>
          </p:nvSpPr>
          <p:spPr>
            <a:xfrm>
              <a:off x="9249114" y="2851412"/>
              <a:ext cx="228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4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AI</a:t>
              </a:r>
              <a:r>
                <a:rPr lang="zh-TW" altLang="en-US" sz="54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合成</a:t>
              </a:r>
              <a:endParaRPr lang="en-US" altLang="zh-TW" sz="54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F898C9-9A36-4F50-BEA5-6B1725DAEBF3}"/>
              </a:ext>
            </a:extLst>
          </p:cNvPr>
          <p:cNvGrpSpPr/>
          <p:nvPr/>
        </p:nvGrpSpPr>
        <p:grpSpPr>
          <a:xfrm>
            <a:off x="5204476" y="5027254"/>
            <a:ext cx="2341056" cy="1443301"/>
            <a:chOff x="5262880" y="5089426"/>
            <a:chExt cx="2341056" cy="1443301"/>
          </a:xfrm>
        </p:grpSpPr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E7E04BBE-3275-4D69-A6D4-551E6E16A5B2}"/>
                </a:ext>
              </a:extLst>
            </p:cNvPr>
            <p:cNvSpPr txBox="1"/>
            <p:nvPr/>
          </p:nvSpPr>
          <p:spPr>
            <a:xfrm rot="5400000">
              <a:off x="6163936" y="4877654"/>
              <a:ext cx="4997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4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=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2AE2D6E-CBAD-4463-85D4-5FA7B72FE5A4}"/>
                </a:ext>
              </a:extLst>
            </p:cNvPr>
            <p:cNvSpPr txBox="1"/>
            <p:nvPr/>
          </p:nvSpPr>
          <p:spPr>
            <a:xfrm>
              <a:off x="5262880" y="5609397"/>
              <a:ext cx="23410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素材庫</a:t>
              </a:r>
              <a:endParaRPr lang="en-US" altLang="zh-TW" sz="54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97FCA49-7B8B-4333-8D48-B8BC3CB15FF2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9514C266-5296-43F8-8810-2953F75C1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543E5FB-B1FA-40DF-9391-444512CBD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50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6" grpId="0" animBg="1"/>
      <p:bldP spid="37" grpId="0" animBg="1"/>
      <p:bldP spid="38" grpId="0" animBg="1"/>
      <p:bldP spid="12" grpId="0"/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B12D50F-AB75-4609-AC39-12596B510035}"/>
              </a:ext>
            </a:extLst>
          </p:cNvPr>
          <p:cNvGrpSpPr>
            <a:grpSpLocks noChangeAspect="1"/>
          </p:cNvGrpSpPr>
          <p:nvPr/>
        </p:nvGrpSpPr>
        <p:grpSpPr>
          <a:xfrm>
            <a:off x="2125199" y="2101036"/>
            <a:ext cx="7941601" cy="4467150"/>
            <a:chOff x="3918856" y="2412578"/>
            <a:chExt cx="7253860" cy="408029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5FFEBD0-71FA-4C0C-9EFE-40C7C36B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856" y="2412578"/>
              <a:ext cx="7253860" cy="4080295"/>
            </a:xfrm>
            <a:prstGeom prst="rect">
              <a:avLst/>
            </a:prstGeom>
          </p:spPr>
        </p:pic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95FC1634-C2C8-4FB6-9F0E-E43832EF4731}"/>
                </a:ext>
              </a:extLst>
            </p:cNvPr>
            <p:cNvSpPr/>
            <p:nvPr/>
          </p:nvSpPr>
          <p:spPr>
            <a:xfrm rot="21073919">
              <a:off x="8016307" y="3660197"/>
              <a:ext cx="3104180" cy="9232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E7FAAAC-FC40-4130-994A-3BDFD11D3540}"/>
              </a:ext>
            </a:extLst>
          </p:cNvPr>
          <p:cNvGrpSpPr/>
          <p:nvPr/>
        </p:nvGrpSpPr>
        <p:grpSpPr>
          <a:xfrm>
            <a:off x="1335726" y="565113"/>
            <a:ext cx="5991368" cy="1446550"/>
            <a:chOff x="1335726" y="761884"/>
            <a:chExt cx="5991368" cy="144655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2D763F3-E9B5-4AA4-AFFC-CBE7936DF79D}"/>
                </a:ext>
              </a:extLst>
            </p:cNvPr>
            <p:cNvSpPr>
              <a:spLocks/>
            </p:cNvSpPr>
            <p:nvPr/>
          </p:nvSpPr>
          <p:spPr>
            <a:xfrm>
              <a:off x="1335726" y="761884"/>
              <a:ext cx="5991368" cy="1446550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EE3DB09-65C9-428C-8EC4-C7261A087746}"/>
                </a:ext>
              </a:extLst>
            </p:cNvPr>
            <p:cNvSpPr txBox="1"/>
            <p:nvPr/>
          </p:nvSpPr>
          <p:spPr>
            <a:xfrm>
              <a:off x="1504709" y="1097842"/>
              <a:ext cx="56106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b="1" dirty="0">
                  <a:solidFill>
                    <a:schemeClr val="bg2">
                      <a:lumMod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訓練資料質量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7984582-C2C3-4E75-9317-7C887278833C}"/>
              </a:ext>
            </a:extLst>
          </p:cNvPr>
          <p:cNvGrpSpPr/>
          <p:nvPr/>
        </p:nvGrpSpPr>
        <p:grpSpPr>
          <a:xfrm>
            <a:off x="1335726" y="1983055"/>
            <a:ext cx="5991368" cy="1446550"/>
            <a:chOff x="1335726" y="2179826"/>
            <a:chExt cx="5991368" cy="144655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A321D40-44DB-4DFC-8C36-3A3C3F7F7C9D}"/>
                </a:ext>
              </a:extLst>
            </p:cNvPr>
            <p:cNvSpPr>
              <a:spLocks/>
            </p:cNvSpPr>
            <p:nvPr/>
          </p:nvSpPr>
          <p:spPr>
            <a:xfrm>
              <a:off x="1335726" y="2179826"/>
              <a:ext cx="5991368" cy="1446550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5C4FF62-24DA-49DB-9F97-9DC803439BB2}"/>
                </a:ext>
              </a:extLst>
            </p:cNvPr>
            <p:cNvSpPr txBox="1"/>
            <p:nvPr/>
          </p:nvSpPr>
          <p:spPr>
            <a:xfrm>
              <a:off x="1527955" y="2495876"/>
              <a:ext cx="55641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b="1" dirty="0">
                  <a:solidFill>
                    <a:schemeClr val="bg2">
                      <a:lumMod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軟硬體成本限制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4AA54E6-A1E9-4657-8B95-C34E69686E11}"/>
              </a:ext>
            </a:extLst>
          </p:cNvPr>
          <p:cNvGrpSpPr/>
          <p:nvPr/>
        </p:nvGrpSpPr>
        <p:grpSpPr>
          <a:xfrm>
            <a:off x="1335726" y="3424143"/>
            <a:ext cx="5991368" cy="1446550"/>
            <a:chOff x="1335726" y="3829262"/>
            <a:chExt cx="5991368" cy="14465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BA5451-971D-4CDE-BAA9-6741B29CED00}"/>
                </a:ext>
              </a:extLst>
            </p:cNvPr>
            <p:cNvSpPr>
              <a:spLocks/>
            </p:cNvSpPr>
            <p:nvPr/>
          </p:nvSpPr>
          <p:spPr>
            <a:xfrm>
              <a:off x="1335726" y="3829262"/>
              <a:ext cx="5991368" cy="1446550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B5CE3FA-C110-45D0-86C7-4459F7BFC25B}"/>
                </a:ext>
              </a:extLst>
            </p:cNvPr>
            <p:cNvSpPr txBox="1"/>
            <p:nvPr/>
          </p:nvSpPr>
          <p:spPr>
            <a:xfrm>
              <a:off x="1504710" y="4167817"/>
              <a:ext cx="55641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solidFill>
                    <a:schemeClr val="bg2">
                      <a:lumMod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UX</a:t>
              </a:r>
              <a:r>
                <a:rPr lang="zh-TW" altLang="en-US" sz="4400" b="1" dirty="0">
                  <a:solidFill>
                    <a:schemeClr val="bg2">
                      <a:lumMod val="25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改善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59CAC15-A687-45AE-9A6F-E5A500458711}"/>
              </a:ext>
            </a:extLst>
          </p:cNvPr>
          <p:cNvGrpSpPr/>
          <p:nvPr/>
        </p:nvGrpSpPr>
        <p:grpSpPr>
          <a:xfrm>
            <a:off x="1335726" y="4751094"/>
            <a:ext cx="5970694" cy="2036775"/>
            <a:chOff x="1429993" y="5115911"/>
            <a:chExt cx="5720279" cy="167692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61AF3E1-3987-490A-B079-2C87B3BA0B49}"/>
                </a:ext>
              </a:extLst>
            </p:cNvPr>
            <p:cNvSpPr>
              <a:spLocks/>
            </p:cNvSpPr>
            <p:nvPr/>
          </p:nvSpPr>
          <p:spPr>
            <a:xfrm>
              <a:off x="1429993" y="5115911"/>
              <a:ext cx="5720279" cy="1676921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65BC71D-912B-48F1-AF29-AE837ED59317}"/>
                </a:ext>
              </a:extLst>
            </p:cNvPr>
            <p:cNvSpPr txBox="1"/>
            <p:nvPr/>
          </p:nvSpPr>
          <p:spPr>
            <a:xfrm>
              <a:off x="1591889" y="5586447"/>
              <a:ext cx="5375333" cy="836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效果未竟完美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D30FF60-5CA8-495B-9687-4EEC3C088531}"/>
              </a:ext>
            </a:extLst>
          </p:cNvPr>
          <p:cNvGrpSpPr/>
          <p:nvPr/>
        </p:nvGrpSpPr>
        <p:grpSpPr>
          <a:xfrm>
            <a:off x="7423634" y="815064"/>
            <a:ext cx="4049010" cy="5073085"/>
            <a:chOff x="6279776" y="365125"/>
            <a:chExt cx="4854390" cy="612775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471E3C2-BDF1-4285-823C-BFEE49F3E14A}"/>
                </a:ext>
              </a:extLst>
            </p:cNvPr>
            <p:cNvSpPr/>
            <p:nvPr/>
          </p:nvSpPr>
          <p:spPr>
            <a:xfrm>
              <a:off x="6279776" y="365125"/>
              <a:ext cx="4854390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標題 1">
              <a:extLst>
                <a:ext uri="{FF2B5EF4-FFF2-40B4-BE49-F238E27FC236}">
                  <a16:creationId xmlns:a16="http://schemas.microsoft.com/office/drawing/2014/main" id="{F4E449DF-32F7-4399-93D3-3E98CCE39555}"/>
                </a:ext>
              </a:extLst>
            </p:cNvPr>
            <p:cNvSpPr txBox="1">
              <a:spLocks/>
            </p:cNvSpPr>
            <p:nvPr/>
          </p:nvSpPr>
          <p:spPr>
            <a:xfrm>
              <a:off x="7023733" y="777916"/>
              <a:ext cx="3476477" cy="70788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3600" b="1" dirty="0">
                  <a:ea typeface="微軟正黑體" panose="020B0604030504040204" pitchFamily="34" charset="-120"/>
                </a:rPr>
                <a:t>U^2</a:t>
              </a:r>
              <a:r>
                <a:rPr lang="zh-TW" altLang="en-US" sz="3600" b="1" dirty="0">
                  <a:ea typeface="微軟正黑體" panose="020B0604030504040204" pitchFamily="34" charset="-120"/>
                </a:rPr>
                <a:t>遷移學習</a:t>
              </a: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D9B5C9F-0119-4344-A23A-A05AB357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94730" y="1485802"/>
              <a:ext cx="4390748" cy="4569139"/>
            </a:xfrm>
            <a:prstGeom prst="rect">
              <a:avLst/>
            </a:prstGeom>
          </p:spPr>
        </p:pic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5BE9C383-CC4C-4E49-9489-2BA95EFEC89F}"/>
              </a:ext>
            </a:extLst>
          </p:cNvPr>
          <p:cNvGrpSpPr/>
          <p:nvPr/>
        </p:nvGrpSpPr>
        <p:grpSpPr>
          <a:xfrm>
            <a:off x="7237083" y="2869023"/>
            <a:ext cx="4405490" cy="3718978"/>
            <a:chOff x="4963886" y="1492897"/>
            <a:chExt cx="5403796" cy="4572001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6012AA5-9046-4853-9273-BD2EB717403F}"/>
                </a:ext>
              </a:extLst>
            </p:cNvPr>
            <p:cNvSpPr/>
            <p:nvPr/>
          </p:nvSpPr>
          <p:spPr>
            <a:xfrm>
              <a:off x="4963886" y="1492897"/>
              <a:ext cx="5403796" cy="4572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12938022-C558-474A-AA35-67B69E628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" t="7886" r="1474" b="8183"/>
            <a:stretch/>
          </p:blipFill>
          <p:spPr>
            <a:xfrm>
              <a:off x="5225895" y="3533223"/>
              <a:ext cx="4918309" cy="2399035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4790A351-5C31-4018-B959-4DE74D064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5" b="30974"/>
            <a:stretch/>
          </p:blipFill>
          <p:spPr>
            <a:xfrm>
              <a:off x="6732549" y="1671074"/>
              <a:ext cx="1905000" cy="682580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49D8C7EC-D81B-49CD-9724-95E837E2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28567"/>
              <a:ext cx="3311829" cy="1047219"/>
            </a:xfrm>
            <a:prstGeom prst="rect">
              <a:avLst/>
            </a:prstGeom>
            <a:effectLst>
              <a:softEdge rad="63500"/>
            </a:effectLst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6D6A8CA-82C9-4292-B5BF-3C6013D17788}"/>
              </a:ext>
            </a:extLst>
          </p:cNvPr>
          <p:cNvGrpSpPr>
            <a:grpSpLocks noChangeAspect="1"/>
          </p:cNvGrpSpPr>
          <p:nvPr/>
        </p:nvGrpSpPr>
        <p:grpSpPr>
          <a:xfrm>
            <a:off x="1195182" y="4893913"/>
            <a:ext cx="3889144" cy="1493405"/>
            <a:chOff x="3047343" y="1953826"/>
            <a:chExt cx="7320339" cy="281096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5D7CB2F-B4A5-43DE-B47C-1E02EEFF6DA8}"/>
                </a:ext>
              </a:extLst>
            </p:cNvPr>
            <p:cNvSpPr/>
            <p:nvPr/>
          </p:nvSpPr>
          <p:spPr>
            <a:xfrm>
              <a:off x="3047343" y="1953826"/>
              <a:ext cx="7320339" cy="2810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5" name="Google Shape;417;p20">
              <a:extLst>
                <a:ext uri="{FF2B5EF4-FFF2-40B4-BE49-F238E27FC236}">
                  <a16:creationId xmlns:a16="http://schemas.microsoft.com/office/drawing/2014/main" id="{2B26BE77-5693-4852-9BFE-F28CC1CB5D17}"/>
                </a:ext>
              </a:extLst>
            </p:cNvPr>
            <p:cNvPicPr preferRelativeResize="0"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22526" y="2390479"/>
              <a:ext cx="6913464" cy="23085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C62DD1E-3DF0-42C8-9B9F-5021577D4E87}"/>
              </a:ext>
            </a:extLst>
          </p:cNvPr>
          <p:cNvGrpSpPr/>
          <p:nvPr/>
        </p:nvGrpSpPr>
        <p:grpSpPr>
          <a:xfrm>
            <a:off x="1187722" y="3322560"/>
            <a:ext cx="5135951" cy="1697454"/>
            <a:chOff x="600659" y="4272585"/>
            <a:chExt cx="6657441" cy="2289375"/>
          </a:xfrm>
        </p:grpSpPr>
        <p:pic>
          <p:nvPicPr>
            <p:cNvPr id="46" name="Google Shape;249;p8">
              <a:extLst>
                <a:ext uri="{FF2B5EF4-FFF2-40B4-BE49-F238E27FC236}">
                  <a16:creationId xmlns:a16="http://schemas.microsoft.com/office/drawing/2014/main" id="{1D73BCA6-848C-44E7-AFD4-359FC938685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36975"/>
            <a:stretch/>
          </p:blipFill>
          <p:spPr>
            <a:xfrm>
              <a:off x="600659" y="4272585"/>
              <a:ext cx="6657441" cy="228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34CFCD1-0B9A-4A65-BEA2-B17888E3F85B}"/>
                </a:ext>
              </a:extLst>
            </p:cNvPr>
            <p:cNvSpPr txBox="1"/>
            <p:nvPr/>
          </p:nvSpPr>
          <p:spPr>
            <a:xfrm>
              <a:off x="2512123" y="4605351"/>
              <a:ext cx="2333688" cy="507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2^8X</a:t>
              </a:r>
              <a:r>
                <a:rPr lang="zh-TW" altLang="en-US" sz="2400" dirty="0">
                  <a:solidFill>
                    <a:srgbClr val="FF0000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：</a:t>
              </a:r>
              <a:r>
                <a:rPr lang="en-US" altLang="zh-TW" sz="2400" dirty="0">
                  <a:solidFill>
                    <a:srgbClr val="FF0000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2^8Y</a:t>
              </a:r>
              <a:endParaRPr lang="zh-TW" altLang="en-US" sz="2400" dirty="0">
                <a:solidFill>
                  <a:srgbClr val="FF0000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79AF2AB-FE1E-47E1-A19D-43A979CD8C3B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5070EFE-F295-48CA-9D6D-E7FB11586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38F6928-9CB7-448D-BE5F-F96945866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034BD4DD-8435-4B98-9C27-CD949BA1BCD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68"/>
          <a:stretch/>
        </p:blipFill>
        <p:spPr>
          <a:xfrm>
            <a:off x="5291052" y="4427431"/>
            <a:ext cx="3467271" cy="22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>
            <a:extLst>
              <a:ext uri="{FF2B5EF4-FFF2-40B4-BE49-F238E27FC236}">
                <a16:creationId xmlns:a16="http://schemas.microsoft.com/office/drawing/2014/main" id="{72B90F94-ED9B-4F46-85F0-8670043695CC}"/>
              </a:ext>
            </a:extLst>
          </p:cNvPr>
          <p:cNvGrpSpPr/>
          <p:nvPr/>
        </p:nvGrpSpPr>
        <p:grpSpPr>
          <a:xfrm>
            <a:off x="389202" y="211968"/>
            <a:ext cx="2686247" cy="5593043"/>
            <a:chOff x="389202" y="211968"/>
            <a:chExt cx="2686247" cy="5593043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8DE18B1C-4C0C-4F14-8074-1AA42453E8E7}"/>
                </a:ext>
              </a:extLst>
            </p:cNvPr>
            <p:cNvGrpSpPr/>
            <p:nvPr/>
          </p:nvGrpSpPr>
          <p:grpSpPr>
            <a:xfrm>
              <a:off x="389202" y="211968"/>
              <a:ext cx="2686247" cy="5593043"/>
              <a:chOff x="379140" y="209333"/>
              <a:chExt cx="2686247" cy="5593043"/>
            </a:xfrm>
          </p:grpSpPr>
          <p:sp>
            <p:nvSpPr>
              <p:cNvPr id="13" name="流程圖: 資料 12">
                <a:extLst>
                  <a:ext uri="{FF2B5EF4-FFF2-40B4-BE49-F238E27FC236}">
                    <a16:creationId xmlns:a16="http://schemas.microsoft.com/office/drawing/2014/main" id="{1B43095F-A878-470B-9D1B-3B2EEA06699E}"/>
                  </a:ext>
                </a:extLst>
              </p:cNvPr>
              <p:cNvSpPr/>
              <p:nvPr/>
            </p:nvSpPr>
            <p:spPr>
              <a:xfrm rot="5400000">
                <a:off x="-881994" y="1621800"/>
                <a:ext cx="5359847" cy="2534914"/>
              </a:xfrm>
              <a:prstGeom prst="flowChartInputOutput">
                <a:avLst/>
              </a:prstGeom>
              <a:solidFill>
                <a:srgbClr val="A4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流程圖: 資料 2">
                <a:extLst>
                  <a:ext uri="{FF2B5EF4-FFF2-40B4-BE49-F238E27FC236}">
                    <a16:creationId xmlns:a16="http://schemas.microsoft.com/office/drawing/2014/main" id="{88C7440F-D957-4505-AB76-314B30204EF5}"/>
                  </a:ext>
                </a:extLst>
              </p:cNvPr>
              <p:cNvSpPr/>
              <p:nvPr/>
            </p:nvSpPr>
            <p:spPr>
              <a:xfrm rot="5400000">
                <a:off x="-1035904" y="1857088"/>
                <a:ext cx="5360333" cy="2530244"/>
              </a:xfrm>
              <a:prstGeom prst="flowChartInputOutput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流程圖: 資料 21">
                <a:extLst>
                  <a:ext uri="{FF2B5EF4-FFF2-40B4-BE49-F238E27FC236}">
                    <a16:creationId xmlns:a16="http://schemas.microsoft.com/office/drawing/2014/main" id="{CD051531-7C77-4979-BF56-7EEBF0369BBD}"/>
                  </a:ext>
                </a:extLst>
              </p:cNvPr>
              <p:cNvSpPr/>
              <p:nvPr/>
            </p:nvSpPr>
            <p:spPr>
              <a:xfrm rot="5400000">
                <a:off x="-1035905" y="1857088"/>
                <a:ext cx="5360333" cy="2530244"/>
              </a:xfrm>
              <a:prstGeom prst="flowChartInputOutput">
                <a:avLst/>
              </a:prstGeom>
              <a:solidFill>
                <a:srgbClr val="A4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7AEF3E85-7419-46C4-AB9A-20E00FAEAEB0}"/>
                </a:ext>
              </a:extLst>
            </p:cNvPr>
            <p:cNvGrpSpPr/>
            <p:nvPr/>
          </p:nvGrpSpPr>
          <p:grpSpPr>
            <a:xfrm>
              <a:off x="855369" y="1452840"/>
              <a:ext cx="1548000" cy="3140016"/>
              <a:chOff x="855369" y="1452840"/>
              <a:chExt cx="1548000" cy="3140016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45923E35-C7FD-418C-AB82-42314E3EBBFD}"/>
                  </a:ext>
                </a:extLst>
              </p:cNvPr>
              <p:cNvGrpSpPr/>
              <p:nvPr/>
            </p:nvGrpSpPr>
            <p:grpSpPr>
              <a:xfrm>
                <a:off x="855369" y="1452840"/>
                <a:ext cx="1548000" cy="1548000"/>
                <a:chOff x="855369" y="1452840"/>
                <a:chExt cx="1548000" cy="1548000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090CE1D5-C65E-4409-A8F5-C6C6A82E37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5369" y="1452840"/>
                  <a:ext cx="1548000" cy="1548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4428B86E-650A-4DCF-A8D1-18F2D2A740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15548" y="1510519"/>
                  <a:ext cx="1440000" cy="1440000"/>
                </a:xfrm>
                <a:prstGeom prst="ellipse">
                  <a:avLst/>
                </a:prstGeom>
                <a:blipFill dpi="0" rotWithShape="1">
                  <a:blip r:embed="rId4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2" name="矩形 31">
                <a:hlinkClick r:id="rId5"/>
                <a:extLst>
                  <a:ext uri="{FF2B5EF4-FFF2-40B4-BE49-F238E27FC236}">
                    <a16:creationId xmlns:a16="http://schemas.microsoft.com/office/drawing/2014/main" id="{83813325-987F-42BE-94E1-B5D55F4A8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2404" y="3332856"/>
                <a:ext cx="1260000" cy="126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CBBCD1B-9D69-4551-827F-7C9E5BA71466}"/>
                  </a:ext>
                </a:extLst>
              </p:cNvPr>
              <p:cNvSpPr txBox="1"/>
              <p:nvPr/>
            </p:nvSpPr>
            <p:spPr>
              <a:xfrm>
                <a:off x="1002404" y="2978227"/>
                <a:ext cx="1260000" cy="369332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方俊程</a:t>
                </a:r>
              </a:p>
            </p:txBody>
          </p:sp>
        </p:grp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012E455-BE8C-44D8-9EAC-8BEFB2EB7AAF}"/>
              </a:ext>
            </a:extLst>
          </p:cNvPr>
          <p:cNvGrpSpPr/>
          <p:nvPr/>
        </p:nvGrpSpPr>
        <p:grpSpPr>
          <a:xfrm>
            <a:off x="3250865" y="328566"/>
            <a:ext cx="2700302" cy="5598478"/>
            <a:chOff x="3250865" y="328566"/>
            <a:chExt cx="2700302" cy="5598478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0F16C4F0-8FD0-4BC6-A4EE-6A47CC079651}"/>
                </a:ext>
              </a:extLst>
            </p:cNvPr>
            <p:cNvGrpSpPr/>
            <p:nvPr/>
          </p:nvGrpSpPr>
          <p:grpSpPr>
            <a:xfrm>
              <a:off x="3250865" y="328566"/>
              <a:ext cx="2700302" cy="5598478"/>
              <a:chOff x="3236526" y="350074"/>
              <a:chExt cx="2700302" cy="5598478"/>
            </a:xfrm>
          </p:grpSpPr>
          <p:sp>
            <p:nvSpPr>
              <p:cNvPr id="12" name="流程圖: 資料 11">
                <a:extLst>
                  <a:ext uri="{FF2B5EF4-FFF2-40B4-BE49-F238E27FC236}">
                    <a16:creationId xmlns:a16="http://schemas.microsoft.com/office/drawing/2014/main" id="{4C43C6C9-8B17-4676-8E55-C6DA644BF1CB}"/>
                  </a:ext>
                </a:extLst>
              </p:cNvPr>
              <p:cNvSpPr/>
              <p:nvPr/>
            </p:nvSpPr>
            <p:spPr>
              <a:xfrm rot="5400000">
                <a:off x="1989447" y="1762541"/>
                <a:ext cx="5359847" cy="2534914"/>
              </a:xfrm>
              <a:prstGeom prst="flowChartInputOutput">
                <a:avLst/>
              </a:prstGeom>
              <a:solidFill>
                <a:srgbClr val="FFFF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" name="流程圖: 資料 3">
                <a:extLst>
                  <a:ext uri="{FF2B5EF4-FFF2-40B4-BE49-F238E27FC236}">
                    <a16:creationId xmlns:a16="http://schemas.microsoft.com/office/drawing/2014/main" id="{9BF3EA51-40B5-4621-B3EA-316611DF0B6B}"/>
                  </a:ext>
                </a:extLst>
              </p:cNvPr>
              <p:cNvSpPr/>
              <p:nvPr/>
            </p:nvSpPr>
            <p:spPr>
              <a:xfrm rot="5400000">
                <a:off x="1821481" y="2003264"/>
                <a:ext cx="5360333" cy="2530244"/>
              </a:xfrm>
              <a:prstGeom prst="flowChartInputOutput">
                <a:avLst/>
              </a:pr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流程圖: 資料 22">
                <a:extLst>
                  <a:ext uri="{FF2B5EF4-FFF2-40B4-BE49-F238E27FC236}">
                    <a16:creationId xmlns:a16="http://schemas.microsoft.com/office/drawing/2014/main" id="{2963AD6B-2C1A-488C-BA3B-8D220F50530C}"/>
                  </a:ext>
                </a:extLst>
              </p:cNvPr>
              <p:cNvSpPr/>
              <p:nvPr/>
            </p:nvSpPr>
            <p:spPr>
              <a:xfrm rot="5400000">
                <a:off x="1821481" y="2003264"/>
                <a:ext cx="5360333" cy="2530244"/>
              </a:xfrm>
              <a:prstGeom prst="flowChartInputOutput">
                <a:avLst/>
              </a:prstGeom>
              <a:solidFill>
                <a:srgbClr val="FFFF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F05C3C7A-3414-4FD6-B32B-3293B94771BC}"/>
                </a:ext>
              </a:extLst>
            </p:cNvPr>
            <p:cNvGrpSpPr/>
            <p:nvPr/>
          </p:nvGrpSpPr>
          <p:grpSpPr>
            <a:xfrm>
              <a:off x="3726562" y="1464036"/>
              <a:ext cx="1548000" cy="3133412"/>
              <a:chOff x="3726562" y="1464036"/>
              <a:chExt cx="1548000" cy="313341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82933810-3BEE-46FE-9A9D-E6778B83C80A}"/>
                  </a:ext>
                </a:extLst>
              </p:cNvPr>
              <p:cNvGrpSpPr/>
              <p:nvPr/>
            </p:nvGrpSpPr>
            <p:grpSpPr>
              <a:xfrm>
                <a:off x="3726562" y="1464036"/>
                <a:ext cx="1548000" cy="1548000"/>
                <a:chOff x="3726562" y="1464036"/>
                <a:chExt cx="1548000" cy="1548000"/>
              </a:xfrm>
            </p:grpSpPr>
            <p:sp>
              <p:nvSpPr>
                <p:cNvPr id="54" name="橢圓 53">
                  <a:extLst>
                    <a:ext uri="{FF2B5EF4-FFF2-40B4-BE49-F238E27FC236}">
                      <a16:creationId xmlns:a16="http://schemas.microsoft.com/office/drawing/2014/main" id="{E29A9A34-EFA3-437B-8E79-0B889645AB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562" y="1464036"/>
                  <a:ext cx="1548000" cy="1548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1E35975C-179B-4A99-8D61-DEAAB133BE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6623" y="1510519"/>
                  <a:ext cx="1440000" cy="1440000"/>
                </a:xfrm>
                <a:prstGeom prst="ellipse">
                  <a:avLst/>
                </a:prstGeom>
                <a:blipFill dpi="0" rotWithShape="1">
                  <a:blip r:embed="rId8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6" name="矩形 35">
                <a:hlinkClick r:id="rId9"/>
                <a:extLst>
                  <a:ext uri="{FF2B5EF4-FFF2-40B4-BE49-F238E27FC236}">
                    <a16:creationId xmlns:a16="http://schemas.microsoft.com/office/drawing/2014/main" id="{9E653408-3485-4B2D-A188-AD91A082CC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6783" y="3337448"/>
                <a:ext cx="1260000" cy="126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851D2BF-16F8-4D6D-B92A-E0723F339B4C}"/>
                  </a:ext>
                </a:extLst>
              </p:cNvPr>
              <p:cNvSpPr txBox="1"/>
              <p:nvPr/>
            </p:nvSpPr>
            <p:spPr>
              <a:xfrm>
                <a:off x="3886782" y="2970681"/>
                <a:ext cx="1260000" cy="369332"/>
              </a:xfrm>
              <a:prstGeom prst="rect">
                <a:avLst/>
              </a:prstGeom>
              <a:solidFill>
                <a:schemeClr val="accent4">
                  <a:lumMod val="75000"/>
                  <a:alpha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吳柏均</a:t>
                </a:r>
              </a:p>
            </p:txBody>
          </p:sp>
        </p:grp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CE4F4CE-DAC7-47C1-A05F-A47A5D8BBB6F}"/>
              </a:ext>
            </a:extLst>
          </p:cNvPr>
          <p:cNvGrpSpPr/>
          <p:nvPr/>
        </p:nvGrpSpPr>
        <p:grpSpPr>
          <a:xfrm>
            <a:off x="6106160" y="209333"/>
            <a:ext cx="2689477" cy="5599284"/>
            <a:chOff x="6106160" y="209333"/>
            <a:chExt cx="2689477" cy="5599284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2706656E-6D10-4EB9-A29C-D03A7A901A17}"/>
                </a:ext>
              </a:extLst>
            </p:cNvPr>
            <p:cNvGrpSpPr/>
            <p:nvPr/>
          </p:nvGrpSpPr>
          <p:grpSpPr>
            <a:xfrm>
              <a:off x="6106160" y="209333"/>
              <a:ext cx="2689477" cy="5599284"/>
              <a:chOff x="6093912" y="1"/>
              <a:chExt cx="2689477" cy="5599284"/>
            </a:xfrm>
          </p:grpSpPr>
          <p:sp>
            <p:nvSpPr>
              <p:cNvPr id="11" name="流程圖: 資料 10">
                <a:extLst>
                  <a:ext uri="{FF2B5EF4-FFF2-40B4-BE49-F238E27FC236}">
                    <a16:creationId xmlns:a16="http://schemas.microsoft.com/office/drawing/2014/main" id="{88078DB5-C050-476C-AA1F-BCED9D5A7BC9}"/>
                  </a:ext>
                </a:extLst>
              </p:cNvPr>
              <p:cNvSpPr/>
              <p:nvPr/>
            </p:nvSpPr>
            <p:spPr>
              <a:xfrm rot="5400000">
                <a:off x="4836008" y="1412468"/>
                <a:ext cx="5359847" cy="2534914"/>
              </a:xfrm>
              <a:prstGeom prst="flowChartInputOutput">
                <a:avLst/>
              </a:prstGeom>
              <a:solidFill>
                <a:srgbClr val="00602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流程圖: 資料 4">
                <a:extLst>
                  <a:ext uri="{FF2B5EF4-FFF2-40B4-BE49-F238E27FC236}">
                    <a16:creationId xmlns:a16="http://schemas.microsoft.com/office/drawing/2014/main" id="{2E3321A6-FCBC-43AD-A768-6B18276B8EEF}"/>
                  </a:ext>
                </a:extLst>
              </p:cNvPr>
              <p:cNvSpPr/>
              <p:nvPr/>
            </p:nvSpPr>
            <p:spPr>
              <a:xfrm rot="5400000">
                <a:off x="4678867" y="1653997"/>
                <a:ext cx="5360333" cy="2530244"/>
              </a:xfrm>
              <a:prstGeom prst="flowChartInputOutput">
                <a:avLst/>
              </a:pr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流程圖: 資料 23">
                <a:extLst>
                  <a:ext uri="{FF2B5EF4-FFF2-40B4-BE49-F238E27FC236}">
                    <a16:creationId xmlns:a16="http://schemas.microsoft.com/office/drawing/2014/main" id="{2CED5818-57DE-4746-B6A0-1617A75A7F63}"/>
                  </a:ext>
                </a:extLst>
              </p:cNvPr>
              <p:cNvSpPr/>
              <p:nvPr/>
            </p:nvSpPr>
            <p:spPr>
              <a:xfrm rot="5400000">
                <a:off x="4678868" y="1653997"/>
                <a:ext cx="5360333" cy="2530244"/>
              </a:xfrm>
              <a:prstGeom prst="flowChartInputOutput">
                <a:avLst/>
              </a:prstGeom>
              <a:solidFill>
                <a:srgbClr val="00602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8AC0AC7-AAC2-43CC-BD0C-B23C8D9D2F6B}"/>
                </a:ext>
              </a:extLst>
            </p:cNvPr>
            <p:cNvGrpSpPr/>
            <p:nvPr/>
          </p:nvGrpSpPr>
          <p:grpSpPr>
            <a:xfrm>
              <a:off x="6639455" y="1464036"/>
              <a:ext cx="1548000" cy="3128820"/>
              <a:chOff x="6639455" y="1464036"/>
              <a:chExt cx="1548000" cy="3128820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DB8905CF-3D04-4EE8-971B-0D3421B5E1D7}"/>
                  </a:ext>
                </a:extLst>
              </p:cNvPr>
              <p:cNvGrpSpPr/>
              <p:nvPr/>
            </p:nvGrpSpPr>
            <p:grpSpPr>
              <a:xfrm>
                <a:off x="6639455" y="1464036"/>
                <a:ext cx="1548000" cy="1548000"/>
                <a:chOff x="6639455" y="1464036"/>
                <a:chExt cx="1548000" cy="1548000"/>
              </a:xfrm>
            </p:grpSpPr>
            <p:sp>
              <p:nvSpPr>
                <p:cNvPr id="55" name="橢圓 54">
                  <a:extLst>
                    <a:ext uri="{FF2B5EF4-FFF2-40B4-BE49-F238E27FC236}">
                      <a16:creationId xmlns:a16="http://schemas.microsoft.com/office/drawing/2014/main" id="{82F772EA-113E-4919-B69E-99A1F13D1B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39455" y="1464036"/>
                  <a:ext cx="1548000" cy="1548000"/>
                </a:xfrm>
                <a:prstGeom prst="ellipse">
                  <a:avLst/>
                </a:prstGeom>
                <a:solidFill>
                  <a:srgbClr val="0060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7842EB34-E276-4CF5-9262-CAFE009489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94396" y="1510519"/>
                  <a:ext cx="1440000" cy="1440000"/>
                </a:xfrm>
                <a:prstGeom prst="ellipse">
                  <a:avLst/>
                </a:prstGeom>
                <a:blipFill dpi="0" rotWithShape="1">
                  <a:blip r:embed="rId12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0" name="矩形 29">
                <a:hlinkClick r:id="rId13"/>
                <a:extLst>
                  <a:ext uri="{FF2B5EF4-FFF2-40B4-BE49-F238E27FC236}">
                    <a16:creationId xmlns:a16="http://schemas.microsoft.com/office/drawing/2014/main" id="{30251472-C104-49DF-A077-38484A2F5F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94555" y="3332856"/>
                <a:ext cx="1260000" cy="126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3E79F7F6-E0B2-4C37-B50F-32124AD1EDB2}"/>
                  </a:ext>
                </a:extLst>
              </p:cNvPr>
              <p:cNvSpPr txBox="1"/>
              <p:nvPr/>
            </p:nvSpPr>
            <p:spPr>
              <a:xfrm>
                <a:off x="6784395" y="2963524"/>
                <a:ext cx="1260000" cy="369332"/>
              </a:xfrm>
              <a:prstGeom prst="rect">
                <a:avLst/>
              </a:prstGeom>
              <a:solidFill>
                <a:srgbClr val="00602B">
                  <a:alpha val="60000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黃玟勝</a:t>
                </a:r>
              </a:p>
            </p:txBody>
          </p:sp>
        </p:grp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F0BA960-78CE-447A-91AD-87DE1441339C}"/>
              </a:ext>
            </a:extLst>
          </p:cNvPr>
          <p:cNvGrpSpPr/>
          <p:nvPr/>
        </p:nvGrpSpPr>
        <p:grpSpPr>
          <a:xfrm>
            <a:off x="8961456" y="209334"/>
            <a:ext cx="2681904" cy="5593043"/>
            <a:chOff x="8961456" y="209334"/>
            <a:chExt cx="2681904" cy="5593043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C82FB02-F3C6-4E39-A97B-4F5F90706D71}"/>
                </a:ext>
              </a:extLst>
            </p:cNvPr>
            <p:cNvGrpSpPr/>
            <p:nvPr/>
          </p:nvGrpSpPr>
          <p:grpSpPr>
            <a:xfrm>
              <a:off x="8961456" y="209334"/>
              <a:ext cx="2681904" cy="5593043"/>
              <a:chOff x="8951296" y="209334"/>
              <a:chExt cx="2681904" cy="5593043"/>
            </a:xfrm>
          </p:grpSpPr>
          <p:sp>
            <p:nvSpPr>
              <p:cNvPr id="10" name="流程圖: 資料 9">
                <a:extLst>
                  <a:ext uri="{FF2B5EF4-FFF2-40B4-BE49-F238E27FC236}">
                    <a16:creationId xmlns:a16="http://schemas.microsoft.com/office/drawing/2014/main" id="{165DF66A-DEEE-4AC6-98D0-4D705429985D}"/>
                  </a:ext>
                </a:extLst>
              </p:cNvPr>
              <p:cNvSpPr/>
              <p:nvPr/>
            </p:nvSpPr>
            <p:spPr>
              <a:xfrm rot="5400000">
                <a:off x="7685819" y="1621801"/>
                <a:ext cx="5359847" cy="2534914"/>
              </a:xfrm>
              <a:prstGeom prst="flowChartInputOutput">
                <a:avLst/>
              </a:prstGeom>
              <a:solidFill>
                <a:srgbClr val="004F8A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流程圖: 資料 5">
                <a:extLst>
                  <a:ext uri="{FF2B5EF4-FFF2-40B4-BE49-F238E27FC236}">
                    <a16:creationId xmlns:a16="http://schemas.microsoft.com/office/drawing/2014/main" id="{40C8AF9F-A4BB-4A0B-95CD-089C320D0F7A}"/>
                  </a:ext>
                </a:extLst>
              </p:cNvPr>
              <p:cNvSpPr/>
              <p:nvPr/>
            </p:nvSpPr>
            <p:spPr>
              <a:xfrm rot="5400000">
                <a:off x="7536252" y="1857088"/>
                <a:ext cx="5360333" cy="2530244"/>
              </a:xfrm>
              <a:prstGeom prst="flowChartInputOutput">
                <a:avLst/>
              </a:pr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流程圖: 資料 24">
                <a:extLst>
                  <a:ext uri="{FF2B5EF4-FFF2-40B4-BE49-F238E27FC236}">
                    <a16:creationId xmlns:a16="http://schemas.microsoft.com/office/drawing/2014/main" id="{3FC1B9A3-123F-417C-984E-8BA1A47B9BC3}"/>
                  </a:ext>
                </a:extLst>
              </p:cNvPr>
              <p:cNvSpPr/>
              <p:nvPr/>
            </p:nvSpPr>
            <p:spPr>
              <a:xfrm rot="5400000">
                <a:off x="7536251" y="1857088"/>
                <a:ext cx="5360333" cy="2530244"/>
              </a:xfrm>
              <a:prstGeom prst="flowChartInputOutput">
                <a:avLst/>
              </a:prstGeom>
              <a:solidFill>
                <a:srgbClr val="00206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流程圖: 資料 49">
                <a:extLst>
                  <a:ext uri="{FF2B5EF4-FFF2-40B4-BE49-F238E27FC236}">
                    <a16:creationId xmlns:a16="http://schemas.microsoft.com/office/drawing/2014/main" id="{E0BC7AC3-850E-4121-84A3-4BF06AB788F9}"/>
                  </a:ext>
                </a:extLst>
              </p:cNvPr>
              <p:cNvSpPr/>
              <p:nvPr/>
            </p:nvSpPr>
            <p:spPr>
              <a:xfrm rot="5400000">
                <a:off x="7536251" y="1857089"/>
                <a:ext cx="5360333" cy="2530244"/>
              </a:xfrm>
              <a:prstGeom prst="flowChartInputOutput">
                <a:avLst/>
              </a:prstGeom>
              <a:solidFill>
                <a:srgbClr val="00206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59311AC-449C-4FBC-95E5-9D47192BDA09}"/>
                </a:ext>
              </a:extLst>
            </p:cNvPr>
            <p:cNvGrpSpPr/>
            <p:nvPr/>
          </p:nvGrpSpPr>
          <p:grpSpPr>
            <a:xfrm>
              <a:off x="9462383" y="1455390"/>
              <a:ext cx="1548000" cy="3137466"/>
              <a:chOff x="9462383" y="1455390"/>
              <a:chExt cx="1548000" cy="3137466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37F916A1-07E2-4AE6-976D-54C40AD76EFA}"/>
                  </a:ext>
                </a:extLst>
              </p:cNvPr>
              <p:cNvGrpSpPr/>
              <p:nvPr/>
            </p:nvGrpSpPr>
            <p:grpSpPr>
              <a:xfrm>
                <a:off x="9462383" y="1455390"/>
                <a:ext cx="1548000" cy="1548000"/>
                <a:chOff x="9462383" y="1455390"/>
                <a:chExt cx="1548000" cy="1548000"/>
              </a:xfrm>
            </p:grpSpPr>
            <p:sp>
              <p:nvSpPr>
                <p:cNvPr id="56" name="橢圓 55">
                  <a:extLst>
                    <a:ext uri="{FF2B5EF4-FFF2-40B4-BE49-F238E27FC236}">
                      <a16:creationId xmlns:a16="http://schemas.microsoft.com/office/drawing/2014/main" id="{437AF436-C5B1-4A5D-92EF-1588732575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62383" y="1455390"/>
                  <a:ext cx="1548000" cy="154800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1DADC280-C8B4-492A-9D44-A8D2BDD4BF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16383" y="1510519"/>
                  <a:ext cx="1440000" cy="1440000"/>
                </a:xfrm>
                <a:prstGeom prst="ellipse">
                  <a:avLst/>
                </a:prstGeom>
                <a:blipFill dpi="0" rotWithShape="1">
                  <a:blip r:embed="rId16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>
                  <a:extLst>
                    <a:ext uri="{FF2B5EF4-FFF2-40B4-BE49-F238E27FC236}">
                      <a16:creationId xmlns:a16="http://schemas.microsoft.com/office/drawing/2014/main" id="{C1EAB40B-A25F-4E13-B028-CCC6A8157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16383" y="1510520"/>
                  <a:ext cx="1440000" cy="1440000"/>
                </a:xfrm>
                <a:prstGeom prst="ellipse">
                  <a:avLst/>
                </a:prstGeom>
                <a:blipFill dpi="0" rotWithShape="1">
                  <a:blip r:embed="rId16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8" name="矩形 27">
                <a:hlinkClick r:id="rId17"/>
                <a:extLst>
                  <a:ext uri="{FF2B5EF4-FFF2-40B4-BE49-F238E27FC236}">
                    <a16:creationId xmlns:a16="http://schemas.microsoft.com/office/drawing/2014/main" id="{F76842ED-C728-4BBC-9E62-92EE6B6CCE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6543" y="3332856"/>
                <a:ext cx="1260000" cy="1260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CE8ECFB-3C6E-4259-8566-EFD2296B37AA}"/>
                  </a:ext>
                </a:extLst>
              </p:cNvPr>
              <p:cNvSpPr txBox="1"/>
              <p:nvPr/>
            </p:nvSpPr>
            <p:spPr>
              <a:xfrm>
                <a:off x="9616543" y="2996761"/>
                <a:ext cx="1260000" cy="369332"/>
              </a:xfrm>
              <a:prstGeom prst="rect">
                <a:avLst/>
              </a:prstGeom>
              <a:solidFill>
                <a:srgbClr val="004F8A">
                  <a:alpha val="60000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蘇煜㭿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983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F2EA656-13F1-4054-8CEE-C0416E559309}"/>
              </a:ext>
            </a:extLst>
          </p:cNvPr>
          <p:cNvCxnSpPr>
            <a:cxnSpLocks/>
          </p:cNvCxnSpPr>
          <p:nvPr/>
        </p:nvCxnSpPr>
        <p:spPr>
          <a:xfrm>
            <a:off x="4546217" y="5120298"/>
            <a:ext cx="388679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0721090E-3AAD-4588-9F20-0A8213E21A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40" y="4079364"/>
            <a:ext cx="2190352" cy="2081868"/>
          </a:xfrm>
          <a:prstGeom prst="rect">
            <a:avLst/>
          </a:prstGeom>
          <a:effectLst>
            <a:outerShdw blurRad="50800" dist="25400" dir="3000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74DDEF90-27C6-43F9-8020-1C92A9253218}"/>
              </a:ext>
            </a:extLst>
          </p:cNvPr>
          <p:cNvGrpSpPr/>
          <p:nvPr/>
        </p:nvGrpSpPr>
        <p:grpSpPr>
          <a:xfrm>
            <a:off x="8510784" y="4128973"/>
            <a:ext cx="2397251" cy="1805219"/>
            <a:chOff x="7971378" y="1057558"/>
            <a:chExt cx="2397251" cy="180521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144F0F0-0DF2-47DF-9CD2-C8B380BCF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4362" y="1960167"/>
              <a:ext cx="762869" cy="7453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58C79CA-3CF2-4CB0-AD36-4C7C947B0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2021" y="1166456"/>
              <a:ext cx="886608" cy="688114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20321BE-20CE-4085-B957-97AAF190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9082" flipH="1">
              <a:off x="7971378" y="1057558"/>
              <a:ext cx="1535207" cy="1805219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C801645F-8299-4BF9-90C5-1352708018AA}"/>
              </a:ext>
            </a:extLst>
          </p:cNvPr>
          <p:cNvGrpSpPr/>
          <p:nvPr/>
        </p:nvGrpSpPr>
        <p:grpSpPr>
          <a:xfrm>
            <a:off x="2825838" y="2274838"/>
            <a:ext cx="7683791" cy="2308324"/>
            <a:chOff x="2825838" y="2274838"/>
            <a:chExt cx="7683791" cy="2308324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0BDB022-2905-408F-B758-AD58FE3CDEFF}"/>
                </a:ext>
              </a:extLst>
            </p:cNvPr>
            <p:cNvSpPr txBox="1"/>
            <p:nvPr/>
          </p:nvSpPr>
          <p:spPr>
            <a:xfrm>
              <a:off x="2825838" y="2449906"/>
              <a:ext cx="800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剪</a:t>
              </a:r>
              <a:endParaRPr lang="en-US" altLang="zh-TW" sz="48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48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</a:t>
              </a:r>
              <a:endParaRPr lang="en-US" altLang="zh-TW" sz="48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B3958DF-F63C-4D00-860D-4295401B08AD}"/>
                </a:ext>
              </a:extLst>
            </p:cNvPr>
            <p:cNvSpPr txBox="1"/>
            <p:nvPr/>
          </p:nvSpPr>
          <p:spPr>
            <a:xfrm>
              <a:off x="9709410" y="2449906"/>
              <a:ext cx="800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</a:t>
              </a:r>
              <a:endParaRPr lang="en-US" altLang="zh-TW" sz="48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48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</a:t>
              </a:r>
              <a:endParaRPr lang="en-US" altLang="zh-TW" sz="48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0B6708-B17E-40C9-9C8A-E45BB138E178}"/>
                </a:ext>
              </a:extLst>
            </p:cNvPr>
            <p:cNvSpPr txBox="1"/>
            <p:nvPr/>
          </p:nvSpPr>
          <p:spPr>
            <a:xfrm>
              <a:off x="6155406" y="2274838"/>
              <a:ext cx="81624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</a:p>
            <a:p>
              <a:r>
                <a:rPr lang="zh-TW" altLang="en-US" sz="48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去</a:t>
              </a:r>
              <a:endParaRPr lang="en-US" altLang="zh-TW" sz="48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48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</a:t>
              </a:r>
              <a:endParaRPr lang="en-US" altLang="zh-TW" sz="48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1270B9E3-155B-461E-AC99-023C1462ED29}"/>
              </a:ext>
            </a:extLst>
          </p:cNvPr>
          <p:cNvGrpSpPr/>
          <p:nvPr/>
        </p:nvGrpSpPr>
        <p:grpSpPr>
          <a:xfrm>
            <a:off x="1183455" y="1890660"/>
            <a:ext cx="10581965" cy="3983531"/>
            <a:chOff x="1183455" y="1890660"/>
            <a:chExt cx="10581965" cy="3983531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0BF3F75-B36D-4B46-96F1-CCB05C67A072}"/>
                </a:ext>
              </a:extLst>
            </p:cNvPr>
            <p:cNvSpPr txBox="1"/>
            <p:nvPr/>
          </p:nvSpPr>
          <p:spPr>
            <a:xfrm>
              <a:off x="1183455" y="4796973"/>
              <a:ext cx="5950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剪</a:t>
              </a:r>
              <a:endParaRPr lang="en-US" altLang="zh-TW" sz="32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</a:t>
              </a:r>
              <a:endParaRPr lang="en-US" altLang="zh-TW" sz="32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5ADC572-0F92-400A-A03E-876A11480A28}"/>
                </a:ext>
              </a:extLst>
            </p:cNvPr>
            <p:cNvSpPr txBox="1"/>
            <p:nvPr/>
          </p:nvSpPr>
          <p:spPr>
            <a:xfrm>
              <a:off x="11170385" y="4796973"/>
              <a:ext cx="5950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</a:t>
              </a:r>
              <a:endParaRPr lang="en-US" altLang="zh-TW" sz="32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</a:t>
              </a:r>
              <a:endParaRPr lang="en-US" altLang="zh-TW" sz="32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E87ACA56-925A-4007-A2B8-A733D7B37E3C}"/>
                </a:ext>
              </a:extLst>
            </p:cNvPr>
            <p:cNvSpPr txBox="1"/>
            <p:nvPr/>
          </p:nvSpPr>
          <p:spPr>
            <a:xfrm>
              <a:off x="3244501" y="1890660"/>
              <a:ext cx="60625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</a:p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去</a:t>
              </a:r>
              <a:endParaRPr lang="en-US" altLang="zh-TW" sz="32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3200" b="1" dirty="0">
                  <a:ln>
                    <a:solidFill>
                      <a:srgbClr val="0091C4"/>
                    </a:solidFill>
                  </a:ln>
                  <a:solidFill>
                    <a:srgbClr val="00206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</a:t>
              </a:r>
              <a:endParaRPr lang="en-US" altLang="zh-TW" sz="3200" b="1" dirty="0">
                <a:ln>
                  <a:solidFill>
                    <a:srgbClr val="00B050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B2EBC2-E48D-44F2-A4D6-5B617223F339}"/>
              </a:ext>
            </a:extLst>
          </p:cNvPr>
          <p:cNvSpPr txBox="1"/>
          <p:nvPr/>
        </p:nvSpPr>
        <p:spPr>
          <a:xfrm>
            <a:off x="9027997" y="1890660"/>
            <a:ext cx="68141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n>
                  <a:solidFill>
                    <a:srgbClr val="00B050"/>
                  </a:solidFill>
                </a:ln>
                <a:solidFill>
                  <a:srgbClr val="00602B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</a:p>
          <a:p>
            <a:r>
              <a:rPr lang="zh-TW" altLang="en-US" sz="3200" b="1" dirty="0">
                <a:ln>
                  <a:solidFill>
                    <a:srgbClr val="00B050"/>
                  </a:solidFill>
                </a:ln>
                <a:solidFill>
                  <a:srgbClr val="00602B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合成</a:t>
            </a:r>
            <a:endParaRPr lang="en-US" altLang="zh-TW" sz="3200" b="1" dirty="0">
              <a:ln>
                <a:solidFill>
                  <a:srgbClr val="00B050"/>
                </a:solidFill>
              </a:ln>
              <a:solidFill>
                <a:srgbClr val="00602B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35AB40B-B61B-43D1-8E38-9397AF831F63}"/>
              </a:ext>
            </a:extLst>
          </p:cNvPr>
          <p:cNvGrpSpPr/>
          <p:nvPr/>
        </p:nvGrpSpPr>
        <p:grpSpPr>
          <a:xfrm>
            <a:off x="3881120" y="1000299"/>
            <a:ext cx="5110480" cy="2923700"/>
            <a:chOff x="3842139" y="1534226"/>
            <a:chExt cx="5110480" cy="2923700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D45002FD-8F59-452F-84FB-0DFF19AD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36000" contras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34" y="1534226"/>
              <a:ext cx="2995393" cy="2000922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BDE23506-B42E-4202-ACF0-37D0CDB35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139" y="2932414"/>
              <a:ext cx="1320800" cy="1525512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0447F6DF-75EB-4DED-9191-09F48C68222D}"/>
                </a:ext>
              </a:extLst>
            </p:cNvPr>
            <p:cNvCxnSpPr>
              <a:cxnSpLocks/>
            </p:cNvCxnSpPr>
            <p:nvPr/>
          </p:nvCxnSpPr>
          <p:spPr>
            <a:xfrm>
              <a:off x="7575327" y="2932413"/>
              <a:ext cx="1377292" cy="15255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FEE55F1-4E6B-4F52-8E98-78BFB906474D}"/>
              </a:ext>
            </a:extLst>
          </p:cNvPr>
          <p:cNvSpPr txBox="1"/>
          <p:nvPr/>
        </p:nvSpPr>
        <p:spPr>
          <a:xfrm>
            <a:off x="5781725" y="439344"/>
            <a:ext cx="141577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n>
                  <a:solidFill>
                    <a:srgbClr val="00B050"/>
                  </a:solidFill>
                </a:ln>
                <a:solidFill>
                  <a:srgbClr val="00602B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素材庫</a:t>
            </a:r>
            <a:endParaRPr lang="en-US" altLang="zh-TW" sz="3200" b="1" dirty="0">
              <a:ln>
                <a:solidFill>
                  <a:srgbClr val="00B050"/>
                </a:solidFill>
              </a:ln>
              <a:solidFill>
                <a:srgbClr val="00602B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51A191A-3079-49E0-B693-7396CACD341D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F3D7FFC1-72BB-46B4-B907-35DC7A588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514378A0-9C04-4999-B636-3B05CBCF6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6A81ACB-1EBD-45F4-A71B-3B2687F8888A}"/>
              </a:ext>
            </a:extLst>
          </p:cNvPr>
          <p:cNvGrpSpPr/>
          <p:nvPr/>
        </p:nvGrpSpPr>
        <p:grpSpPr>
          <a:xfrm>
            <a:off x="2071641" y="5982935"/>
            <a:ext cx="9098744" cy="595272"/>
            <a:chOff x="2071641" y="5982935"/>
            <a:chExt cx="9098744" cy="595272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97539F1-16F1-41E4-9DF6-BD22F1B541FF}"/>
                </a:ext>
              </a:extLst>
            </p:cNvPr>
            <p:cNvGrpSpPr/>
            <p:nvPr/>
          </p:nvGrpSpPr>
          <p:grpSpPr>
            <a:xfrm>
              <a:off x="2071641" y="5982935"/>
              <a:ext cx="2617094" cy="559246"/>
              <a:chOff x="2360193" y="6036974"/>
              <a:chExt cx="2631722" cy="559246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DF455707-59CC-42A4-9B21-30FD07F9C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0193" y="6036974"/>
                <a:ext cx="1768615" cy="559246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CA1E433-EA9E-4114-A898-BAFC57604E26}"/>
                  </a:ext>
                </a:extLst>
              </p:cNvPr>
              <p:cNvSpPr txBox="1"/>
              <p:nvPr/>
            </p:nvSpPr>
            <p:spPr>
              <a:xfrm>
                <a:off x="4128808" y="6036974"/>
                <a:ext cx="863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</a:t>
                </a:r>
                <a:endPara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8C300EF-E597-45C6-9C11-DDD53DF45CCE}"/>
                </a:ext>
              </a:extLst>
            </p:cNvPr>
            <p:cNvGrpSpPr/>
            <p:nvPr/>
          </p:nvGrpSpPr>
          <p:grpSpPr>
            <a:xfrm>
              <a:off x="8002711" y="6018961"/>
              <a:ext cx="3167674" cy="559246"/>
              <a:chOff x="8484395" y="6036974"/>
              <a:chExt cx="3167674" cy="559246"/>
            </a:xfrm>
          </p:grpSpPr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BFF1AA7F-EFDA-4592-9E4E-344D1AC65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4395" y="6036974"/>
                <a:ext cx="1768615" cy="559246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F02B35F-B654-4FBE-B09E-6F56771BE08F}"/>
                  </a:ext>
                </a:extLst>
              </p:cNvPr>
              <p:cNvSpPr txBox="1"/>
              <p:nvPr/>
            </p:nvSpPr>
            <p:spPr>
              <a:xfrm>
                <a:off x="10253010" y="6036974"/>
                <a:ext cx="13990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pc client</a:t>
                </a:r>
                <a:endPara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11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B2EBC2-E48D-44F2-A4D6-5B617223F339}"/>
              </a:ext>
            </a:extLst>
          </p:cNvPr>
          <p:cNvSpPr txBox="1"/>
          <p:nvPr/>
        </p:nvSpPr>
        <p:spPr>
          <a:xfrm>
            <a:off x="8674014" y="920621"/>
            <a:ext cx="1495088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ln>
                  <a:solidFill>
                    <a:srgbClr val="00B050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63500">
                    <a:srgbClr val="00602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</a:p>
          <a:p>
            <a:r>
              <a:rPr lang="zh-TW" altLang="en-US" sz="9600" b="1" dirty="0">
                <a:ln>
                  <a:solidFill>
                    <a:srgbClr val="00B050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63500">
                    <a:srgbClr val="00602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合</a:t>
            </a:r>
            <a:endParaRPr lang="en-US" altLang="zh-TW" sz="9600" b="1" dirty="0">
              <a:ln>
                <a:solidFill>
                  <a:srgbClr val="00B050"/>
                </a:solidFill>
              </a:ln>
              <a:solidFill>
                <a:schemeClr val="accent6">
                  <a:lumMod val="50000"/>
                </a:schemeClr>
              </a:solidFill>
              <a:effectLst>
                <a:glow rad="63500">
                  <a:srgbClr val="00602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9600" b="1" dirty="0">
                <a:ln>
                  <a:solidFill>
                    <a:srgbClr val="00B050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63500">
                    <a:srgbClr val="00602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endParaRPr lang="en-US" altLang="zh-TW" sz="9600" b="1" dirty="0">
              <a:ln>
                <a:solidFill>
                  <a:srgbClr val="00B050"/>
                </a:solidFill>
              </a:ln>
              <a:solidFill>
                <a:schemeClr val="accent6">
                  <a:lumMod val="50000"/>
                </a:schemeClr>
              </a:solidFill>
              <a:effectLst>
                <a:glow rad="63500">
                  <a:srgbClr val="00602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ln>
                <a:solidFill>
                  <a:srgbClr val="C00000"/>
                </a:solidFill>
              </a:ln>
              <a:solidFill>
                <a:srgbClr val="FF0000"/>
              </a:solidFill>
              <a:effectLst>
                <a:glow rad="63500">
                  <a:srgbClr val="A4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D7440AE-B438-4AE9-A586-B5993DC0AB9A}"/>
              </a:ext>
            </a:extLst>
          </p:cNvPr>
          <p:cNvSpPr txBox="1"/>
          <p:nvPr/>
        </p:nvSpPr>
        <p:spPr>
          <a:xfrm>
            <a:off x="2964948" y="986540"/>
            <a:ext cx="14950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</a:p>
          <a:p>
            <a:r>
              <a:rPr lang="zh-TW" altLang="en-US" sz="96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endParaRPr lang="en-US" altLang="zh-TW" sz="9600" b="1" dirty="0">
              <a:ln>
                <a:solidFill>
                  <a:srgbClr val="0091C4"/>
                </a:solidFill>
              </a:ln>
              <a:solidFill>
                <a:srgbClr val="00206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9600" b="1" dirty="0">
                <a:ln>
                  <a:solidFill>
                    <a:srgbClr val="0091C4"/>
                  </a:solidFill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</a:t>
            </a:r>
            <a:endParaRPr lang="en-US" altLang="zh-TW" sz="9600" b="1" dirty="0">
              <a:ln>
                <a:solidFill>
                  <a:srgbClr val="00B050"/>
                </a:solidFill>
              </a:ln>
              <a:solidFill>
                <a:schemeClr val="accent6">
                  <a:lumMod val="5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9F40C34-C86F-4972-891A-7CCE685DD82D}"/>
              </a:ext>
            </a:extLst>
          </p:cNvPr>
          <p:cNvGrpSpPr/>
          <p:nvPr/>
        </p:nvGrpSpPr>
        <p:grpSpPr>
          <a:xfrm>
            <a:off x="-1" y="0"/>
            <a:ext cx="1823876" cy="4796973"/>
            <a:chOff x="-51525" y="-117504"/>
            <a:chExt cx="1823876" cy="479697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0C54B89-6D3A-4398-9AD5-D6A9D54CA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2" t="14288" r="1644"/>
            <a:stretch/>
          </p:blipFill>
          <p:spPr>
            <a:xfrm>
              <a:off x="0" y="-117504"/>
              <a:ext cx="919368" cy="479697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6FC9622-EE1D-4E86-93AF-9CC76067E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" t="-6703" r="-323" b="-498"/>
            <a:stretch/>
          </p:blipFill>
          <p:spPr>
            <a:xfrm>
              <a:off x="-51525" y="-117504"/>
              <a:ext cx="1823876" cy="1035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8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9195337-7D02-46E0-9D99-91A7F9A243CE}"/>
              </a:ext>
            </a:extLst>
          </p:cNvPr>
          <p:cNvSpPr txBox="1"/>
          <p:nvPr/>
        </p:nvSpPr>
        <p:spPr>
          <a:xfrm>
            <a:off x="2129726" y="2705725"/>
            <a:ext cx="81197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Times New Roman" panose="02020603050405020304" pitchFamily="18" charset="0"/>
              </a:rPr>
              <a:t>AI</a:t>
            </a:r>
            <a:r>
              <a:rPr lang="zh-TW" altLang="en-US" sz="8000" b="1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Times New Roman" panose="02020603050405020304" pitchFamily="18" charset="0"/>
              </a:rPr>
              <a:t>去背：</a:t>
            </a:r>
            <a:r>
              <a:rPr lang="en-US" altLang="zh-TW" sz="8800" b="1" dirty="0">
                <a:latin typeface="Calibri" panose="020F0502020204030204" pitchFamily="34" charset="0"/>
                <a:ea typeface="jf open 粉圓 1.1" panose="020F0500000000000000" pitchFamily="34" charset="-120"/>
                <a:cs typeface="Calibri" panose="020F0502020204030204" pitchFamily="34" charset="0"/>
              </a:rPr>
              <a:t>U^2Net</a:t>
            </a:r>
            <a:endParaRPr lang="zh-TW" altLang="en-US" sz="8800" b="1" dirty="0">
              <a:latin typeface="Calibri" panose="020F0502020204030204" pitchFamily="34" charset="0"/>
              <a:ea typeface="jf open 粉圓 1.1" panose="020F0500000000000000" pitchFamily="34" charset="-120"/>
              <a:cs typeface="Calibri" panose="020F050202020403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D63BD55-D185-42E5-9445-DA5F9C45D098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678360"/>
            <a:ext cx="1022400" cy="1022400"/>
            <a:chOff x="6096000" y="1157725"/>
            <a:chExt cx="1548000" cy="1548000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9735081-8BA6-4479-B958-C93BDBBF7B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00" y="1157725"/>
              <a:ext cx="1548000" cy="1548000"/>
            </a:xfrm>
            <a:prstGeom prst="ellipse">
              <a:avLst/>
            </a:prstGeom>
            <a:solidFill>
              <a:srgbClr val="006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DA57EC9-A754-4395-BE9E-9A129A602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0941" y="1204208"/>
              <a:ext cx="1440000" cy="14400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F810125-D4D5-4061-B606-F19CF203325B}"/>
              </a:ext>
            </a:extLst>
          </p:cNvPr>
          <p:cNvGrpSpPr>
            <a:grpSpLocks noChangeAspect="1"/>
          </p:cNvGrpSpPr>
          <p:nvPr/>
        </p:nvGrpSpPr>
        <p:grpSpPr>
          <a:xfrm>
            <a:off x="5073600" y="1678360"/>
            <a:ext cx="1022400" cy="1022400"/>
            <a:chOff x="855369" y="1452840"/>
            <a:chExt cx="1548000" cy="1548000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E684EF2-EE3E-4BEB-9027-90BD1BF00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369" y="1452840"/>
              <a:ext cx="1548000" cy="154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92DF09FA-6136-419B-BE97-F9226F4606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548" y="1510519"/>
              <a:ext cx="1440000" cy="1440000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Google Shape;141;p2">
            <a:extLst>
              <a:ext uri="{FF2B5EF4-FFF2-40B4-BE49-F238E27FC236}">
                <a16:creationId xmlns:a16="http://schemas.microsoft.com/office/drawing/2014/main" id="{6199C52B-62B0-4562-972B-4927F53D37F9}"/>
              </a:ext>
            </a:extLst>
          </p:cNvPr>
          <p:cNvGrpSpPr/>
          <p:nvPr/>
        </p:nvGrpSpPr>
        <p:grpSpPr>
          <a:xfrm>
            <a:off x="-1825201" y="-460801"/>
            <a:ext cx="1825201" cy="5477694"/>
            <a:chOff x="-51525" y="-798224"/>
            <a:chExt cx="1825201" cy="5477694"/>
          </a:xfrm>
        </p:grpSpPr>
        <p:pic>
          <p:nvPicPr>
            <p:cNvPr id="14" name="Google Shape;142;p2">
              <a:extLst>
                <a:ext uri="{FF2B5EF4-FFF2-40B4-BE49-F238E27FC236}">
                  <a16:creationId xmlns:a16="http://schemas.microsoft.com/office/drawing/2014/main" id="{A466CBDA-BA1D-405B-BE24-271A224C7520}"/>
                </a:ext>
              </a:extLst>
            </p:cNvPr>
            <p:cNvPicPr preferRelativeResize="0"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4" t="1360" b="-1360"/>
            <a:stretch/>
          </p:blipFill>
          <p:spPr>
            <a:xfrm>
              <a:off x="-51525" y="-798224"/>
              <a:ext cx="970893" cy="5477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43;p2">
              <a:extLst>
                <a:ext uri="{FF2B5EF4-FFF2-40B4-BE49-F238E27FC236}">
                  <a16:creationId xmlns:a16="http://schemas.microsoft.com/office/drawing/2014/main" id="{EE755794-6ED9-48CA-94E5-54DF13FF341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7290" t="-2282" r="-633"/>
            <a:stretch/>
          </p:blipFill>
          <p:spPr>
            <a:xfrm>
              <a:off x="-51524" y="-117504"/>
              <a:ext cx="1825200" cy="10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207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3516</Words>
  <Application>Microsoft Office PowerPoint</Application>
  <PresentationFormat>寬螢幕</PresentationFormat>
  <Paragraphs>571</Paragraphs>
  <Slides>61</Slides>
  <Notes>46</Notes>
  <HiddenSlides>0</HiddenSlides>
  <MMClips>4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5" baseType="lpstr">
      <vt:lpstr>Arial</vt:lpstr>
      <vt:lpstr>MS UI Gothic</vt:lpstr>
      <vt:lpstr>Times New Roman</vt:lpstr>
      <vt:lpstr>標楷體</vt:lpstr>
      <vt:lpstr>微軟正黑體</vt:lpstr>
      <vt:lpstr>Calibri</vt:lpstr>
      <vt:lpstr>Bahnschrift SemiBold SemiConden</vt:lpstr>
      <vt:lpstr>Wingdings</vt:lpstr>
      <vt:lpstr>Calibri Light</vt:lpstr>
      <vt:lpstr>Dubai Medium</vt:lpstr>
      <vt:lpstr>Arial</vt:lpstr>
      <vt:lpstr>微軟正黑體</vt:lpstr>
      <vt:lpstr>jf open 粉圓 1.1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Yuyiang Su</dc:creator>
  <cp:lastModifiedBy>玟勝 黃</cp:lastModifiedBy>
  <cp:revision>288</cp:revision>
  <dcterms:created xsi:type="dcterms:W3CDTF">2020-12-18T08:18:00Z</dcterms:created>
  <dcterms:modified xsi:type="dcterms:W3CDTF">2021-03-11T15:58:52Z</dcterms:modified>
</cp:coreProperties>
</file>